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73" r:id="rId9"/>
    <p:sldId id="270" r:id="rId10"/>
    <p:sldId id="271" r:id="rId11"/>
    <p:sldId id="272" r:id="rId12"/>
    <p:sldId id="269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25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7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69372AA0-6FD6-4D99-89D8-139020597E7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A0DD0BAE-3BE2-4425-8F68-B9C34F1D5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4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D0BAE-3BE2-4425-8F68-B9C34F1D50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9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D0BAE-3BE2-4425-8F68-B9C34F1D50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5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D0BAE-3BE2-4425-8F68-B9C34F1D50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61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D0BAE-3BE2-4425-8F68-B9C34F1D50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8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D0BAE-3BE2-4425-8F68-B9C34F1D50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9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D0BAE-3BE2-4425-8F68-B9C34F1D50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42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D0BAE-3BE2-4425-8F68-B9C34F1D50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48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D0BAE-3BE2-4425-8F68-B9C34F1D50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6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C319-4182-4BB6-8D86-0DB1483127F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C774-D351-46FB-8BA4-EE9C1F51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C319-4182-4BB6-8D86-0DB1483127F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C774-D351-46FB-8BA4-EE9C1F51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C319-4182-4BB6-8D86-0DB1483127F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C774-D351-46FB-8BA4-EE9C1F51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C319-4182-4BB6-8D86-0DB1483127F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C774-D351-46FB-8BA4-EE9C1F51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C319-4182-4BB6-8D86-0DB1483127F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C774-D351-46FB-8BA4-EE9C1F51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C319-4182-4BB6-8D86-0DB1483127F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C774-D351-46FB-8BA4-EE9C1F51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C319-4182-4BB6-8D86-0DB1483127F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C774-D351-46FB-8BA4-EE9C1F51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C319-4182-4BB6-8D86-0DB1483127F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C774-D351-46FB-8BA4-EE9C1F51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C319-4182-4BB6-8D86-0DB1483127F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C774-D351-46FB-8BA4-EE9C1F51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C319-4182-4BB6-8D86-0DB1483127F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C774-D351-46FB-8BA4-EE9C1F51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5C319-4182-4BB6-8D86-0DB1483127F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BC774-D351-46FB-8BA4-EE9C1F51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5C319-4182-4BB6-8D86-0DB1483127FC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BC774-D351-46FB-8BA4-EE9C1F516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Woodland Rotary Endowment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Community</a:t>
            </a:r>
          </a:p>
          <a:p>
            <a:r>
              <a:rPr lang="en-US" dirty="0"/>
              <a:t>A Pillar of Service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1F10-9F16-568A-8748-94337AB25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4BE2055E-2789-DEC0-54FB-EED7DE2B5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638"/>
            <a:ext cx="8458200" cy="6202362"/>
          </a:xfrm>
        </p:spPr>
      </p:pic>
    </p:spTree>
    <p:extLst>
      <p:ext uri="{BB962C8B-B14F-4D97-AF65-F5344CB8AC3E}">
        <p14:creationId xmlns:p14="http://schemas.microsoft.com/office/powerpoint/2010/main" val="352985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58DDC-9347-5F17-9C5F-4254502F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">
            <a:extLst>
              <a:ext uri="{FF2B5EF4-FFF2-40B4-BE49-F238E27FC236}">
                <a16:creationId xmlns:a16="http://schemas.microsoft.com/office/drawing/2014/main" id="{45D51666-0584-17F9-6010-E3F5AE38C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741"/>
            <a:ext cx="8229600" cy="5617659"/>
          </a:xfrm>
        </p:spPr>
      </p:pic>
    </p:spTree>
    <p:extLst>
      <p:ext uri="{BB962C8B-B14F-4D97-AF65-F5344CB8AC3E}">
        <p14:creationId xmlns:p14="http://schemas.microsoft.com/office/powerpoint/2010/main" val="4263940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6000" dirty="0"/>
              <a:t>QUESTIONS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of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 Woodland Rotary Endowment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3200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2305869"/>
            <a:ext cx="3657600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IRC 501(c)(3) -  Charitable Organization</a:t>
            </a:r>
          </a:p>
          <a:p>
            <a:endParaRPr lang="en-US" sz="1600" dirty="0"/>
          </a:p>
          <a:p>
            <a:r>
              <a:rPr lang="en-US" sz="1600" dirty="0"/>
              <a:t>Contributions = ARE TAX DEDUCTIBLE</a:t>
            </a:r>
          </a:p>
          <a:p>
            <a:endParaRPr lang="en-US" sz="1600" dirty="0"/>
          </a:p>
          <a:p>
            <a:r>
              <a:rPr lang="en-US" sz="1600" dirty="0"/>
              <a:t>Governed by Board of Directors – Partially Elected by Membership  of the Rotary Club of Woodland</a:t>
            </a:r>
          </a:p>
          <a:p>
            <a:endParaRPr lang="en-US" sz="1600" dirty="0"/>
          </a:p>
          <a:p>
            <a:r>
              <a:rPr lang="en-US" sz="1600" dirty="0"/>
              <a:t>Independently formed  </a:t>
            </a:r>
          </a:p>
          <a:p>
            <a:endParaRPr lang="en-US" sz="1600" dirty="0"/>
          </a:p>
          <a:p>
            <a:r>
              <a:rPr lang="en-US" sz="1600" dirty="0"/>
              <a:t>Membership in Rotary Club of Woodland = Membership in Woodland Rotary Endowment</a:t>
            </a:r>
          </a:p>
          <a:p>
            <a:endParaRPr lang="en-US" sz="1600" dirty="0"/>
          </a:p>
          <a:p>
            <a:r>
              <a:rPr lang="en-US" sz="1600" dirty="0"/>
              <a:t>Two-Fold Charter</a:t>
            </a:r>
          </a:p>
          <a:p>
            <a:r>
              <a:rPr lang="en-US" sz="1600" dirty="0"/>
              <a:t>      Scholarships</a:t>
            </a:r>
          </a:p>
          <a:p>
            <a:r>
              <a:rPr lang="en-US" sz="1600" dirty="0"/>
              <a:t>      Charitable</a:t>
            </a:r>
          </a:p>
          <a:p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Current Governing Board and Officers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05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81250" y="2088992"/>
            <a:ext cx="4381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1" u="sng" dirty="0"/>
              <a:t>WOODLAND ROTARY ENDOWMENT</a:t>
            </a:r>
          </a:p>
          <a:p>
            <a:endParaRPr lang="en-US" sz="1200" dirty="0"/>
          </a:p>
          <a:p>
            <a:pPr>
              <a:buNone/>
            </a:pPr>
            <a:r>
              <a:rPr lang="en-US" sz="1200" b="1" dirty="0"/>
              <a:t>Chair</a:t>
            </a:r>
            <a:r>
              <a:rPr lang="en-US" sz="1200" dirty="0"/>
              <a:t> 			Tabb Randolph</a:t>
            </a:r>
          </a:p>
          <a:p>
            <a:pPr>
              <a:buNone/>
            </a:pPr>
            <a:endParaRPr lang="en-US" sz="1200" b="1" dirty="0"/>
          </a:p>
          <a:p>
            <a:pPr>
              <a:buNone/>
            </a:pPr>
            <a:r>
              <a:rPr lang="en-US" sz="1200" b="1" dirty="0"/>
              <a:t>Director</a:t>
            </a:r>
            <a:r>
              <a:rPr lang="en-US" sz="1200" dirty="0"/>
              <a:t> (Club Treasurer)		Tom Schwarzgruber</a:t>
            </a:r>
          </a:p>
          <a:p>
            <a:r>
              <a:rPr lang="en-US" sz="1200" b="1" dirty="0"/>
              <a:t>Director</a:t>
            </a:r>
            <a:r>
              <a:rPr lang="en-US" sz="1200" dirty="0"/>
              <a:t> (term ending 6/30/23)	Bob </a:t>
            </a:r>
            <a:r>
              <a:rPr lang="en-US" sz="1200" dirty="0" err="1"/>
              <a:t>Nakken</a:t>
            </a:r>
            <a:r>
              <a:rPr lang="en-US" sz="1200" dirty="0"/>
              <a:t>                      (Endowment Secretary)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sz="1200" b="1" dirty="0"/>
              <a:t>Director</a:t>
            </a:r>
            <a:r>
              <a:rPr lang="en-US" sz="1200" dirty="0"/>
              <a:t> (term ending 6/30/23)	Yvette Roy</a:t>
            </a:r>
          </a:p>
          <a:p>
            <a:pPr>
              <a:buNone/>
            </a:pPr>
            <a:r>
              <a:rPr lang="en-US" sz="1200" b="1" dirty="0"/>
              <a:t>Director</a:t>
            </a:r>
            <a:r>
              <a:rPr lang="en-US" sz="1200" dirty="0"/>
              <a:t> (term ending 6/30/23)	Carl </a:t>
            </a:r>
            <a:r>
              <a:rPr lang="en-US" sz="1200" dirty="0" err="1"/>
              <a:t>Rodegerdts</a:t>
            </a:r>
            <a:endParaRPr lang="en-US" sz="1200" dirty="0"/>
          </a:p>
          <a:p>
            <a:r>
              <a:rPr lang="en-US" sz="1200" b="1" dirty="0"/>
              <a:t>Director</a:t>
            </a:r>
            <a:r>
              <a:rPr lang="en-US" sz="1200" dirty="0"/>
              <a:t> (term ending 6/30/23)	Tabb Randolph</a:t>
            </a:r>
          </a:p>
          <a:p>
            <a:endParaRPr lang="en-US" sz="1200" dirty="0"/>
          </a:p>
          <a:p>
            <a:pPr>
              <a:buNone/>
            </a:pPr>
            <a:r>
              <a:rPr lang="en-US" sz="1200" b="1" dirty="0"/>
              <a:t>Director</a:t>
            </a:r>
            <a:r>
              <a:rPr lang="en-US" sz="1200" dirty="0"/>
              <a:t> (term ending 6/30/24)	Dan Stroski</a:t>
            </a:r>
          </a:p>
          <a:p>
            <a:pPr>
              <a:buNone/>
            </a:pPr>
            <a:r>
              <a:rPr lang="en-US" sz="1200" b="1" dirty="0"/>
              <a:t>Director</a:t>
            </a:r>
            <a:r>
              <a:rPr lang="en-US" sz="1200" dirty="0"/>
              <a:t> (term ending 6/30/24)	Nick Roncoroni</a:t>
            </a:r>
          </a:p>
          <a:p>
            <a:pPr>
              <a:buNone/>
            </a:pPr>
            <a:r>
              <a:rPr lang="en-US" sz="1200" b="1" dirty="0"/>
              <a:t>Director</a:t>
            </a:r>
            <a:r>
              <a:rPr lang="en-US" sz="1200" dirty="0"/>
              <a:t> (term ending 6/30/24)	Clyde Brooker</a:t>
            </a:r>
          </a:p>
          <a:p>
            <a:pPr>
              <a:buNone/>
            </a:pPr>
            <a:r>
              <a:rPr lang="en-US" sz="1200" b="1" dirty="0"/>
              <a:t>Director</a:t>
            </a:r>
            <a:r>
              <a:rPr lang="en-US" sz="1200" dirty="0"/>
              <a:t> (term ending 6/30/24)	Lisa Martinez Dunham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Procedural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371600"/>
            <a:ext cx="49530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/>
              <a:t>Woodland Rotary Endowment</a:t>
            </a:r>
          </a:p>
          <a:p>
            <a:pPr>
              <a:buFont typeface="Wingdings" pitchFamily="2" charset="2"/>
              <a:buChar char="v"/>
            </a:pPr>
            <a:r>
              <a:rPr lang="en-US" sz="1200" b="1" dirty="0"/>
              <a:t>Revenue</a:t>
            </a:r>
          </a:p>
          <a:p>
            <a:pPr marL="365760" indent="457200">
              <a:buFont typeface="+mj-lt"/>
              <a:buAutoNum type="arabicPeriod"/>
            </a:pPr>
            <a:r>
              <a:rPr lang="en-US" sz="1200" dirty="0"/>
              <a:t>Donations</a:t>
            </a:r>
          </a:p>
          <a:p>
            <a:pPr marL="365760" indent="457200">
              <a:buFont typeface="+mj-lt"/>
              <a:buAutoNum type="arabicPeriod"/>
            </a:pPr>
            <a:r>
              <a:rPr lang="en-US" sz="1200" dirty="0"/>
              <a:t>Auction</a:t>
            </a:r>
          </a:p>
          <a:p>
            <a:pPr marL="365760" indent="457200">
              <a:buFont typeface="+mj-lt"/>
              <a:buAutoNum type="arabicPeriod"/>
            </a:pPr>
            <a:r>
              <a:rPr lang="en-US" sz="1200" dirty="0"/>
              <a:t>Bequest</a:t>
            </a:r>
          </a:p>
          <a:p>
            <a:pPr>
              <a:buFont typeface="Wingdings" pitchFamily="2" charset="2"/>
              <a:buChar char="v"/>
            </a:pPr>
            <a:endParaRPr lang="en-US" sz="1200" dirty="0"/>
          </a:p>
          <a:p>
            <a:pPr>
              <a:buFont typeface="Wingdings" pitchFamily="2" charset="2"/>
              <a:buChar char="v"/>
            </a:pPr>
            <a:r>
              <a:rPr lang="en-US" sz="1200" b="1" dirty="0"/>
              <a:t>Fund Balances</a:t>
            </a:r>
          </a:p>
          <a:p>
            <a:pPr marL="365760" indent="457200">
              <a:buFont typeface="+mj-lt"/>
              <a:buAutoNum type="arabicPeriod"/>
            </a:pPr>
            <a:r>
              <a:rPr lang="en-US" sz="1200" dirty="0"/>
              <a:t>Permanent Scholarship Fund</a:t>
            </a:r>
          </a:p>
          <a:p>
            <a:pPr marL="365760" indent="457200">
              <a:buFont typeface="+mj-lt"/>
              <a:buAutoNum type="arabicPeriod"/>
            </a:pPr>
            <a:r>
              <a:rPr lang="en-US" sz="1200" dirty="0"/>
              <a:t>Permanent </a:t>
            </a:r>
            <a:r>
              <a:rPr lang="en-US" sz="1200" dirty="0" err="1"/>
              <a:t>Dorris</a:t>
            </a:r>
            <a:r>
              <a:rPr lang="en-US" sz="1200" dirty="0"/>
              <a:t> Ag Scholarship Fund</a:t>
            </a:r>
          </a:p>
          <a:p>
            <a:pPr marL="365760" indent="457200">
              <a:buFont typeface="+mj-lt"/>
              <a:buAutoNum type="arabicPeriod"/>
            </a:pPr>
            <a:r>
              <a:rPr lang="en-US" sz="1200" dirty="0"/>
              <a:t>Temporary </a:t>
            </a:r>
            <a:r>
              <a:rPr lang="en-US" sz="1200" dirty="0" err="1"/>
              <a:t>Berretoni</a:t>
            </a:r>
            <a:r>
              <a:rPr lang="en-US" sz="1200" dirty="0"/>
              <a:t> Scholarship Fund</a:t>
            </a:r>
          </a:p>
          <a:p>
            <a:pPr marL="365760" indent="457200">
              <a:buFont typeface="+mj-lt"/>
              <a:buAutoNum type="arabicPeriod"/>
            </a:pPr>
            <a:r>
              <a:rPr lang="en-US" sz="1200" dirty="0"/>
              <a:t>Temporary Designated Funds</a:t>
            </a:r>
          </a:p>
          <a:p>
            <a:pPr marL="365760" indent="457200">
              <a:buFont typeface="+mj-lt"/>
              <a:buAutoNum type="arabicPeriod"/>
            </a:pPr>
            <a:r>
              <a:rPr lang="en-US" sz="1200" dirty="0"/>
              <a:t>Community Fund</a:t>
            </a:r>
          </a:p>
          <a:p>
            <a:pPr>
              <a:buNone/>
            </a:pPr>
            <a:endParaRPr lang="en-US" sz="1200" dirty="0"/>
          </a:p>
          <a:p>
            <a:pPr>
              <a:buFont typeface="Wingdings" pitchFamily="2" charset="2"/>
              <a:buChar char="v"/>
            </a:pPr>
            <a:r>
              <a:rPr lang="en-US" sz="1200" b="1" dirty="0"/>
              <a:t>Distributions</a:t>
            </a:r>
          </a:p>
          <a:p>
            <a:pPr marL="365760" indent="457200">
              <a:buFont typeface="+mj-lt"/>
              <a:buAutoNum type="arabicPeriod"/>
            </a:pPr>
            <a:r>
              <a:rPr lang="en-US" sz="1200" dirty="0"/>
              <a:t>Scholarship – Two Schools / 4 Years = 8 active </a:t>
            </a:r>
          </a:p>
          <a:p>
            <a:pPr marL="365760" indent="457200">
              <a:buFont typeface="+mj-lt"/>
              <a:buAutoNum type="arabicPeriod"/>
            </a:pPr>
            <a:r>
              <a:rPr lang="en-US" sz="1200" dirty="0" err="1"/>
              <a:t>Dorris</a:t>
            </a:r>
            <a:r>
              <a:rPr lang="en-US" sz="1200" dirty="0"/>
              <a:t> Ag Scholarship = Single annual scholarship  identified and 	recommended by the </a:t>
            </a:r>
            <a:r>
              <a:rPr lang="en-US" sz="1200" dirty="0" err="1"/>
              <a:t>Dorris</a:t>
            </a:r>
            <a:r>
              <a:rPr lang="en-US" sz="1200" dirty="0"/>
              <a:t> Family</a:t>
            </a:r>
          </a:p>
          <a:p>
            <a:pPr marL="365760" indent="457200">
              <a:buFont typeface="+mj-lt"/>
              <a:buAutoNum type="arabicPeriod"/>
            </a:pPr>
            <a:r>
              <a:rPr lang="en-US" sz="1200" dirty="0" err="1"/>
              <a:t>Berrettoni</a:t>
            </a:r>
            <a:r>
              <a:rPr lang="en-US" sz="1200" dirty="0"/>
              <a:t> Scholarship Fund = Needs based scholarship </a:t>
            </a:r>
          </a:p>
          <a:p>
            <a:pPr marL="365760" indent="457200">
              <a:buFont typeface="+mj-lt"/>
              <a:buAutoNum type="arabicPeriod"/>
            </a:pPr>
            <a:r>
              <a:rPr lang="en-US" sz="1200" dirty="0"/>
              <a:t>Designated Funds held and operated for approved charitable 	purposes</a:t>
            </a:r>
          </a:p>
          <a:p>
            <a:pPr marL="0" indent="0">
              <a:buNone/>
            </a:pP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Specific Funds</a:t>
            </a:r>
            <a:br>
              <a:rPr lang="en-US" sz="2800" dirty="0"/>
            </a:br>
            <a:r>
              <a:rPr lang="en-US" sz="2800" dirty="0"/>
              <a:t>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/>
              <a:t>Operations</a:t>
            </a:r>
          </a:p>
          <a:p>
            <a:r>
              <a:rPr lang="en-US" sz="1400" dirty="0"/>
              <a:t>Formed to Endow Scholarship.</a:t>
            </a:r>
          </a:p>
          <a:p>
            <a:r>
              <a:rPr lang="en-US" sz="1400" dirty="0"/>
              <a:t>Scholarships for graduating seniors from the Woodland Joint Unified School District (Woodland &amp; Pioneer High Schools)</a:t>
            </a:r>
          </a:p>
          <a:p>
            <a:r>
              <a:rPr lang="en-US" sz="1400" dirty="0"/>
              <a:t>Criteria = Academic Excellence = Valedictorian</a:t>
            </a:r>
          </a:p>
          <a:p>
            <a:r>
              <a:rPr lang="en-US" sz="1400" dirty="0"/>
              <a:t>Award = $6,000 disbursed (generally) over a four-year period in increments based upon academic program followed i.e. Semester or Quarter system.</a:t>
            </a:r>
          </a:p>
          <a:p>
            <a:r>
              <a:rPr lang="en-US" sz="1400" dirty="0"/>
              <a:t>Required reporting of student regarding achievement and current enrollment.</a:t>
            </a:r>
          </a:p>
          <a:p>
            <a:endParaRPr lang="en-US" sz="1400" dirty="0"/>
          </a:p>
          <a:p>
            <a:pPr>
              <a:buNone/>
            </a:pPr>
            <a:r>
              <a:rPr lang="en-US" sz="1800" dirty="0"/>
              <a:t>Current Position and Target</a:t>
            </a:r>
          </a:p>
          <a:p>
            <a:r>
              <a:rPr lang="en-US" sz="1400" dirty="0"/>
              <a:t>The Target was to build the scholarship endowment to a point at which it’s own earning will sustain the scholarship disbursements and maintain inflationary growth  </a:t>
            </a:r>
          </a:p>
          <a:p>
            <a:r>
              <a:rPr lang="en-US" sz="1400" dirty="0"/>
              <a:t>Scholarship Distributions = $12,000, given a 2.5% distribution rate the fund will require $480,000 to reach the target</a:t>
            </a:r>
          </a:p>
          <a:p>
            <a:r>
              <a:rPr lang="en-US" sz="1400" dirty="0"/>
              <a:t>Current balance is approximately $550,000+/- in the scholarship endowment’s investment account</a:t>
            </a:r>
          </a:p>
          <a:p>
            <a:pPr>
              <a:buNone/>
            </a:pPr>
            <a:r>
              <a:rPr lang="en-US" sz="1400" b="1" dirty="0"/>
              <a:t>				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Scholarship</a:t>
            </a:r>
            <a:br>
              <a:rPr lang="en-US" sz="2800" dirty="0"/>
            </a:br>
            <a:r>
              <a:rPr lang="en-US" sz="2800" dirty="0"/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/>
              <a:t>Dorris</a:t>
            </a:r>
            <a:r>
              <a:rPr lang="en-US" sz="1600" dirty="0"/>
              <a:t> Ag Scholarship </a:t>
            </a:r>
          </a:p>
          <a:p>
            <a:pPr marL="365760" indent="457200">
              <a:buFont typeface="+mj-lt"/>
              <a:buAutoNum type="arabicPeriod"/>
            </a:pPr>
            <a:r>
              <a:rPr lang="en-US" sz="1600" dirty="0"/>
              <a:t>Separate Investment Account</a:t>
            </a:r>
          </a:p>
          <a:p>
            <a:pPr marL="365760" indent="457200">
              <a:buFont typeface="+mj-lt"/>
              <a:buAutoNum type="arabicPeriod"/>
            </a:pPr>
            <a:r>
              <a:rPr lang="en-US" sz="1600" dirty="0"/>
              <a:t>Operated under its own directives</a:t>
            </a:r>
          </a:p>
          <a:p>
            <a:pPr marL="365760" indent="457200">
              <a:buFont typeface="+mj-lt"/>
              <a:buAutoNum type="arabicPeriod"/>
            </a:pPr>
            <a:r>
              <a:rPr lang="en-US" sz="1600" dirty="0"/>
              <a:t>Ongoing funding by the </a:t>
            </a:r>
            <a:r>
              <a:rPr lang="en-US" sz="1600" dirty="0" err="1"/>
              <a:t>Dorris</a:t>
            </a:r>
            <a:r>
              <a:rPr lang="en-US" sz="1600" dirty="0"/>
              <a:t> family with intent for self sustainment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err="1"/>
              <a:t>Donnel</a:t>
            </a:r>
            <a:r>
              <a:rPr lang="en-US" sz="1600" dirty="0"/>
              <a:t> Fisher Estate</a:t>
            </a:r>
          </a:p>
          <a:p>
            <a:pPr marL="365760" indent="457200">
              <a:buFont typeface="+mj-lt"/>
              <a:buAutoNum type="arabicPeriod"/>
            </a:pPr>
            <a:r>
              <a:rPr lang="en-US" sz="1600" dirty="0"/>
              <a:t>Designated a scholarship</a:t>
            </a:r>
          </a:p>
          <a:p>
            <a:pPr marL="365760" indent="457200">
              <a:buFont typeface="+mj-lt"/>
              <a:buAutoNum type="arabicPeriod"/>
            </a:pPr>
            <a:r>
              <a:rPr lang="en-US" sz="1600" dirty="0"/>
              <a:t>Designated Woodland Rotary Endowment</a:t>
            </a:r>
          </a:p>
          <a:p>
            <a:pPr marL="365760" indent="457200">
              <a:buFont typeface="+mj-lt"/>
              <a:buAutoNum type="arabicPeriod"/>
            </a:pPr>
            <a:r>
              <a:rPr lang="en-US" sz="1600" dirty="0"/>
              <a:t>Court authorized distribution of funds to Endowment for the operations of scholarship</a:t>
            </a:r>
          </a:p>
          <a:p>
            <a:pPr marL="365760" indent="457200">
              <a:buFont typeface="+mj-lt"/>
              <a:buAutoNum type="arabicPeriod"/>
            </a:pPr>
            <a:r>
              <a:rPr lang="en-US" sz="1600" dirty="0"/>
              <a:t>Amount Received approximately $180,000  in 2011.</a:t>
            </a:r>
          </a:p>
          <a:p>
            <a:pPr>
              <a:buNone/>
            </a:pPr>
            <a:endParaRPr lang="en-US" sz="1600" dirty="0"/>
          </a:p>
          <a:p>
            <a:r>
              <a:rPr lang="en-US" sz="1600" dirty="0"/>
              <a:t>George M </a:t>
            </a:r>
            <a:r>
              <a:rPr lang="en-US" sz="1600" dirty="0" err="1"/>
              <a:t>Berrettoni</a:t>
            </a:r>
            <a:r>
              <a:rPr lang="en-US" sz="1600" dirty="0"/>
              <a:t> Scholarship </a:t>
            </a:r>
          </a:p>
          <a:p>
            <a:pPr>
              <a:buNone/>
            </a:pPr>
            <a:r>
              <a:rPr lang="en-US" sz="1600" dirty="0"/>
              <a:t>	1.	Needs based scholarship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Specific Funds</a:t>
            </a:r>
            <a:br>
              <a:rPr lang="en-US" sz="2800" dirty="0"/>
            </a:br>
            <a:r>
              <a:rPr lang="en-US" sz="2800" dirty="0"/>
              <a:t>Community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/>
              <a:t>The Community fund is the Woodland Rotary Endowment’s Operating Fund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This fund is unrestricted and is available to fund local, regional and international projects as long as the projects are conducted by 501(c)(3) Charitable Organizations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Major source of funds = Annual Auction.</a:t>
            </a:r>
          </a:p>
          <a:p>
            <a:pPr>
              <a:buNone/>
            </a:pPr>
            <a:r>
              <a:rPr lang="en-US" sz="1600" dirty="0"/>
              <a:t>	The auction is operated by the membership on behalf of and in the name of the Woodland Rotary Endowment.</a:t>
            </a:r>
          </a:p>
          <a:p>
            <a:pPr>
              <a:buNone/>
            </a:pPr>
            <a:r>
              <a:rPr lang="en-US" sz="1600" dirty="0"/>
              <a:t>	This allows for sponsors, contributors, etc. to make tax deductible charitable donations.</a:t>
            </a:r>
          </a:p>
          <a:p>
            <a:pPr>
              <a:buNone/>
            </a:pPr>
            <a:r>
              <a:rPr lang="en-US" sz="1600" dirty="0"/>
              <a:t>	Funds in the past have been utilized to pay current scholarship disbursements as the scholarship investment fund was building to a sustainable level.</a:t>
            </a:r>
          </a:p>
          <a:p>
            <a:pPr>
              <a:buNone/>
            </a:pPr>
            <a:r>
              <a:rPr lang="en-US" sz="1600" dirty="0"/>
              <a:t>	Balance of the auction revenues along with general donations to the endowment are utilized for community and international projects.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dirty="0"/>
              <a:t>	</a:t>
            </a:r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EEF16-B7DE-5ACE-F29E-809DF4992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62EC1F-EB66-C612-5BE7-A129642CF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4" y="3829839"/>
            <a:ext cx="76211" cy="66684"/>
          </a:xfr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6635113A-031C-484D-172E-07724D670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8080"/>
            <a:ext cx="8382000" cy="668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87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">
            <a:extLst>
              <a:ext uri="{FF2B5EF4-FFF2-40B4-BE49-F238E27FC236}">
                <a16:creationId xmlns:a16="http://schemas.microsoft.com/office/drawing/2014/main" id="{F41148BA-2771-56F4-537B-D8EE14625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08781"/>
            <a:ext cx="7382905" cy="60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10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592</Words>
  <Application>Microsoft Office PowerPoint</Application>
  <PresentationFormat>On-screen Show (4:3)</PresentationFormat>
  <Paragraphs>105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Woodland Rotary Endowment</vt:lpstr>
      <vt:lpstr>Understanding of Organization</vt:lpstr>
      <vt:lpstr>Current Governing Board and Officers</vt:lpstr>
      <vt:lpstr>Procedural Operations</vt:lpstr>
      <vt:lpstr>Specific Funds Scholarships</vt:lpstr>
      <vt:lpstr>Scholarship Additional Notes</vt:lpstr>
      <vt:lpstr>Specific Funds Community Fund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Woodland Rotary Endowment</dc:title>
  <dc:creator>Tony Delevati</dc:creator>
  <cp:lastModifiedBy>Tabb Randolph</cp:lastModifiedBy>
  <cp:revision>92</cp:revision>
  <cp:lastPrinted>2019-01-29T17:35:50Z</cp:lastPrinted>
  <dcterms:created xsi:type="dcterms:W3CDTF">2014-09-22T15:24:22Z</dcterms:created>
  <dcterms:modified xsi:type="dcterms:W3CDTF">2023-02-20T18:10:24Z</dcterms:modified>
</cp:coreProperties>
</file>