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notesMasterIdLst>
    <p:notesMasterId r:id="rId30"/>
  </p:notesMasterIdLst>
  <p:sldIdLst>
    <p:sldId id="256" r:id="rId2"/>
    <p:sldId id="257" r:id="rId3"/>
    <p:sldId id="258" r:id="rId4"/>
    <p:sldId id="273" r:id="rId5"/>
    <p:sldId id="259" r:id="rId6"/>
    <p:sldId id="262" r:id="rId7"/>
    <p:sldId id="261" r:id="rId8"/>
    <p:sldId id="272" r:id="rId9"/>
    <p:sldId id="313" r:id="rId10"/>
    <p:sldId id="263" r:id="rId11"/>
    <p:sldId id="266" r:id="rId12"/>
    <p:sldId id="268" r:id="rId13"/>
    <p:sldId id="274" r:id="rId14"/>
    <p:sldId id="310" r:id="rId15"/>
    <p:sldId id="311" r:id="rId16"/>
    <p:sldId id="323" r:id="rId17"/>
    <p:sldId id="312" r:id="rId18"/>
    <p:sldId id="314" r:id="rId19"/>
    <p:sldId id="315" r:id="rId20"/>
    <p:sldId id="316" r:id="rId21"/>
    <p:sldId id="320" r:id="rId22"/>
    <p:sldId id="319" r:id="rId23"/>
    <p:sldId id="318" r:id="rId24"/>
    <p:sldId id="321" r:id="rId25"/>
    <p:sldId id="322" r:id="rId26"/>
    <p:sldId id="317" r:id="rId27"/>
    <p:sldId id="309" r:id="rId28"/>
    <p:sldId id="27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96" autoAdjust="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outlineViewPr>
    <p:cViewPr>
      <p:scale>
        <a:sx n="33" d="100"/>
        <a:sy n="33" d="100"/>
      </p:scale>
      <p:origin x="0" y="-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36445-24E3-4658-9E7B-75DBB597DC4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E1332-6522-4FFF-BF63-65E0E917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713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568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792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190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589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933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1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39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7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4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5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8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1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0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90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3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0478819@N08/4014469321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image/422131/free-photo-image-president-washington-america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1873&amp;picture=deck-of-card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epersmedia/1448939844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mstedt-wiki.de/wiki/Rotary_Club_Helmsted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artoonwallbase.blogspot.com/2011/09/muppets-3d-movie-wallpapers-all.html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stamp-template-red-165619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stamp-template-red-165619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7CCD-547E-48AD-84EE-05F9BB598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449002"/>
            <a:ext cx="10572000" cy="1788316"/>
          </a:xfrm>
        </p:spPr>
        <p:txBody>
          <a:bodyPr/>
          <a:lstStyle/>
          <a:p>
            <a:pPr algn="ctr"/>
            <a:r>
              <a:rPr lang="en-US" b="1" cap="small" dirty="0"/>
              <a:t>Welcome to The Rotary Club of Woodland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CDEA1-099E-4A6C-8DF4-05E3ED7EA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9812"/>
            <a:ext cx="10572000" cy="434974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best darn Club in the World !!                                                             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>
                <a:solidFill>
                  <a:schemeClr val="bg1"/>
                </a:solidFill>
              </a:rPr>
              <a:t>Today is July 11, 2023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7EC5E7CD-8FA5-1EE7-FFFA-F4744282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49245"/>
            <a:ext cx="425805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000">
        <p:fade/>
      </p:transition>
    </mc:Choice>
    <mc:Fallback xmlns="">
      <p:transition spd="med" advClick="0" advTm="169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44C1-F5F3-49D0-8FEB-29682039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27" y="2775386"/>
            <a:ext cx="10672637" cy="1507067"/>
          </a:xfrm>
        </p:spPr>
        <p:txBody>
          <a:bodyPr/>
          <a:lstStyle/>
          <a:p>
            <a:pPr algn="ctr"/>
            <a:r>
              <a:rPr lang="en-US" sz="5400" b="1" i="0" cap="small" dirty="0">
                <a:solidFill>
                  <a:schemeClr val="accent4">
                    <a:lumMod val="50000"/>
                  </a:schemeClr>
                </a:solidFill>
                <a:effectLst/>
                <a:latin typeface="Google Sans"/>
              </a:rPr>
              <a:t>“If you can dream it, you can do it.”</a:t>
            </a:r>
            <a:endParaRPr lang="en-US" sz="5400" b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ACF19-17F2-48E5-A71C-AD812B65A7BC}"/>
              </a:ext>
            </a:extLst>
          </p:cNvPr>
          <p:cNvSpPr/>
          <p:nvPr/>
        </p:nvSpPr>
        <p:spPr>
          <a:xfrm>
            <a:off x="1881024" y="919368"/>
            <a:ext cx="8405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said?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72EAB-CCA3-8C1D-AE48-512FD0229DE5}"/>
              </a:ext>
            </a:extLst>
          </p:cNvPr>
          <p:cNvSpPr txBox="1"/>
          <p:nvPr/>
        </p:nvSpPr>
        <p:spPr>
          <a:xfrm>
            <a:off x="6190488" y="5092036"/>
            <a:ext cx="506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Walt Disney</a:t>
            </a:r>
          </a:p>
        </p:txBody>
      </p:sp>
    </p:spTree>
    <p:extLst>
      <p:ext uri="{BB962C8B-B14F-4D97-AF65-F5344CB8AC3E}">
        <p14:creationId xmlns:p14="http://schemas.microsoft.com/office/powerpoint/2010/main" val="35400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1249-DE66-41AB-81B1-D8092322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64593"/>
            <a:ext cx="11247120" cy="173736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b="1" cap="small" dirty="0"/>
            </a:br>
            <a:r>
              <a:rPr lang="en-US" sz="5300" b="1" cap="small" dirty="0"/>
              <a:t>Recognition this week is presented by 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69CC6-F714-4BDB-9827-2BE337526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66" y="3340331"/>
            <a:ext cx="3623733" cy="2417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E36BF-05C3-1C6C-2893-35D66E76A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28800" y="3123892"/>
            <a:ext cx="4267200" cy="2795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0942C9-2A41-075A-AAC5-D86D6B216155}"/>
              </a:ext>
            </a:extLst>
          </p:cNvPr>
          <p:cNvSpPr txBox="1"/>
          <p:nvPr/>
        </p:nvSpPr>
        <p:spPr>
          <a:xfrm>
            <a:off x="3204972" y="2292895"/>
            <a:ext cx="558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Gary Bunch</a:t>
            </a:r>
          </a:p>
        </p:txBody>
      </p:sp>
    </p:spTree>
    <p:extLst>
      <p:ext uri="{BB962C8B-B14F-4D97-AF65-F5344CB8AC3E}">
        <p14:creationId xmlns:p14="http://schemas.microsoft.com/office/powerpoint/2010/main" val="32505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E4C9-FDC9-4B0F-8216-C5BF5079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603504"/>
            <a:ext cx="10366487" cy="1077128"/>
          </a:xfrm>
        </p:spPr>
        <p:txBody>
          <a:bodyPr/>
          <a:lstStyle/>
          <a:p>
            <a:pPr algn="ctr"/>
            <a:r>
              <a:rPr lang="en-US" sz="4800" b="1" cap="small" dirty="0"/>
              <a:t>50/50 Drawing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1E94D-ADDC-42B7-81CC-E4BB7D52A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46499" y="2529945"/>
            <a:ext cx="5562923" cy="37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E475-0791-41C8-9D1D-69E86780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28" y="727522"/>
            <a:ext cx="10325220" cy="1190925"/>
          </a:xfrm>
        </p:spPr>
        <p:txBody>
          <a:bodyPr>
            <a:noAutofit/>
          </a:bodyPr>
          <a:lstStyle/>
          <a:p>
            <a:pPr algn="ctr"/>
            <a:r>
              <a:rPr lang="en-US" sz="4800" b="1" cap="small" dirty="0"/>
              <a:t>This Week’s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478DD-A84A-416A-9033-92AE30B85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037" y="641411"/>
            <a:ext cx="8229599" cy="1694329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000066"/>
                </a:solidFill>
                <a:latin typeface="veranda"/>
              </a:rPr>
              <a:t>zsz</a:t>
            </a:r>
            <a:endParaRPr lang="en-US" sz="21600" b="1" i="0" dirty="0">
              <a:solidFill>
                <a:srgbClr val="FFFF00"/>
              </a:solidFill>
              <a:effectLst/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0066"/>
              </a:solidFill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3200" b="1" i="0" dirty="0">
              <a:solidFill>
                <a:srgbClr val="000066"/>
              </a:solidFill>
              <a:effectLst/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0066"/>
              </a:solidFill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3200" b="1" i="0" dirty="0">
              <a:solidFill>
                <a:srgbClr val="000066"/>
              </a:solidFill>
              <a:effectLst/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9200" b="1" i="0" dirty="0">
              <a:solidFill>
                <a:srgbClr val="000066"/>
              </a:solidFill>
              <a:effectLst/>
              <a:latin typeface="veranda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66"/>
              </a:solidFill>
              <a:latin typeface="veranda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800" b="1" i="0" dirty="0">
              <a:solidFill>
                <a:srgbClr val="000066"/>
              </a:solidFill>
              <a:effectLst/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66"/>
              </a:solidFill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66"/>
              </a:solidFill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66"/>
              </a:solidFill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66"/>
              </a:solidFill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66"/>
              </a:solidFill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66"/>
              </a:solidFill>
              <a:latin typeface="verand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66"/>
              </a:solidFill>
              <a:latin typeface="veranda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800" b="1" i="0" dirty="0">
              <a:solidFill>
                <a:srgbClr val="000066"/>
              </a:solidFill>
              <a:effectLst/>
              <a:latin typeface="veranda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br>
              <a:rPr lang="en-US" sz="1800" b="1" i="0" dirty="0">
                <a:solidFill>
                  <a:srgbClr val="000066"/>
                </a:solidFill>
                <a:effectLst/>
                <a:latin typeface="veranda"/>
              </a:rPr>
            </a:br>
            <a:endParaRPr lang="en-US" sz="1800" b="0" i="0" dirty="0">
              <a:solidFill>
                <a:srgbClr val="000066"/>
              </a:solidFill>
              <a:effectLst/>
              <a:latin typeface="veranda"/>
            </a:endParaRPr>
          </a:p>
          <a:p>
            <a:pPr algn="ctr"/>
            <a:endParaRPr lang="en-US" sz="2800" b="1" dirty="0"/>
          </a:p>
        </p:txBody>
      </p:sp>
      <p:pic>
        <p:nvPicPr>
          <p:cNvPr id="7" name="Picture 6" descr="A colorful logo on a black background">
            <a:extLst>
              <a:ext uri="{FF2B5EF4-FFF2-40B4-BE49-F238E27FC236}">
                <a16:creationId xmlns:a16="http://schemas.microsoft.com/office/drawing/2014/main" id="{4AF89481-9D45-05C5-C8A3-F77629B9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031" y="3072383"/>
            <a:ext cx="3974969" cy="3411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D4C5A9-7C15-9F2B-F047-64977C3F1A47}"/>
              </a:ext>
            </a:extLst>
          </p:cNvPr>
          <p:cNvSpPr txBox="1"/>
          <p:nvPr/>
        </p:nvSpPr>
        <p:spPr>
          <a:xfrm>
            <a:off x="1024128" y="3008376"/>
            <a:ext cx="802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President Karl Diekman will discuss the year ahead</a:t>
            </a:r>
          </a:p>
        </p:txBody>
      </p:sp>
    </p:spTree>
    <p:extLst>
      <p:ext uri="{BB962C8B-B14F-4D97-AF65-F5344CB8AC3E}">
        <p14:creationId xmlns:p14="http://schemas.microsoft.com/office/powerpoint/2010/main" val="4001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ACB3-8A0A-4D31-2733-AA6C8159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10046445" cy="706964"/>
          </a:xfrm>
        </p:spPr>
        <p:txBody>
          <a:bodyPr/>
          <a:lstStyle/>
          <a:p>
            <a:pPr algn="ctr"/>
            <a:r>
              <a:rPr lang="en-US" sz="4800" b="1" cap="small" dirty="0"/>
              <a:t>What is My Rotary </a:t>
            </a:r>
            <a:r>
              <a:rPr lang="en-US" sz="4800" b="1" strike="sngStrike" cap="small" dirty="0"/>
              <a:t>Experience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3D21B-7CED-427F-9F6B-A432CC3F9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92771"/>
            <a:ext cx="10046445" cy="4363477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Networking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Community Service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Leadership Training and Development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Fellowship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Project Planning and Execution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Financial Strategies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International Collaboration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1C94B-E72F-66E1-CBAB-1CAD4870970E}"/>
              </a:ext>
            </a:extLst>
          </p:cNvPr>
          <p:cNvSpPr txBox="1"/>
          <p:nvPr/>
        </p:nvSpPr>
        <p:spPr>
          <a:xfrm rot="20880145">
            <a:off x="7406639" y="1044868"/>
            <a:ext cx="3136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solidFill>
                  <a:srgbClr val="C00000"/>
                </a:solidFill>
              </a:rPr>
              <a:t>Journey</a:t>
            </a:r>
          </a:p>
        </p:txBody>
      </p:sp>
    </p:spTree>
    <p:extLst>
      <p:ext uri="{BB962C8B-B14F-4D97-AF65-F5344CB8AC3E}">
        <p14:creationId xmlns:p14="http://schemas.microsoft.com/office/powerpoint/2010/main" val="413973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ADFF-33AB-B9F7-71B3-44A091E3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small" dirty="0"/>
              <a:t>Rotary International 2023 - 24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44D8-F45F-4114-D5E4-9067973E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92" y="2167128"/>
            <a:ext cx="10928095" cy="4287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</a:rPr>
              <a:t>Theme – “Create Hope in the World”</a:t>
            </a:r>
          </a:p>
          <a:p>
            <a:pPr marL="0" indent="0">
              <a:buNone/>
            </a:pPr>
            <a:endParaRPr 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E10186-E1B9-9098-5AEB-E1B8AC762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30240"/>
              </p:ext>
            </p:extLst>
          </p:nvPr>
        </p:nvGraphicFramePr>
        <p:xfrm>
          <a:off x="621793" y="2987040"/>
          <a:ext cx="10826494" cy="357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331">
                  <a:extLst>
                    <a:ext uri="{9D8B030D-6E8A-4147-A177-3AD203B41FA5}">
                      <a16:colId xmlns:a16="http://schemas.microsoft.com/office/drawing/2014/main" val="3007011125"/>
                    </a:ext>
                  </a:extLst>
                </a:gridCol>
                <a:gridCol w="5423163">
                  <a:extLst>
                    <a:ext uri="{9D8B030D-6E8A-4147-A177-3AD203B41FA5}">
                      <a16:colId xmlns:a16="http://schemas.microsoft.com/office/drawing/2014/main" val="1074134833"/>
                    </a:ext>
                  </a:extLst>
                </a:gridCol>
              </a:tblGrid>
              <a:tr h="3578352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2023-24 Rotary International President </a:t>
                      </a:r>
                    </a:p>
                    <a:p>
                      <a:r>
                        <a:rPr 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 Gordon R. McInally</a:t>
                      </a:r>
                    </a:p>
                    <a:p>
                      <a:r>
                        <a:rPr 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Rotary Club of South Queensferry</a:t>
                      </a:r>
                    </a:p>
                    <a:p>
                      <a:r>
                        <a:rPr 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Lothian, Scotland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Zone 26-27 Director</a:t>
                      </a:r>
                    </a:p>
                    <a:p>
                      <a:r>
                        <a:rPr lang="en-US" sz="2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</a:t>
                      </a:r>
                      <a:r>
                        <a:rPr lang="en-US" sz="28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Himelspach</a:t>
                      </a:r>
                      <a:endParaRPr lang="en-US" sz="2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Denver Mile High Rotary Club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District 5160 Governor </a:t>
                      </a:r>
                    </a:p>
                    <a:p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Claire Roberts</a:t>
                      </a:r>
                    </a:p>
                    <a:p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Lamorinda Sunrise Rotary Club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13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95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E1C5-0BF6-FD3E-7136-93828919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5" y="973668"/>
            <a:ext cx="11055096" cy="706964"/>
          </a:xfrm>
        </p:spPr>
        <p:txBody>
          <a:bodyPr/>
          <a:lstStyle/>
          <a:p>
            <a:pPr algn="ctr"/>
            <a:r>
              <a:rPr lang="en-US" b="1" dirty="0"/>
              <a:t>Woodland </a:t>
            </a:r>
            <a:r>
              <a:rPr lang="en-US" b="1" cap="small" dirty="0"/>
              <a:t>Dinner</a:t>
            </a:r>
            <a:r>
              <a:rPr lang="en-US" b="1" dirty="0"/>
              <a:t> and Auction Donations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2CD2-5F1C-D306-3A69-6632E1B4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412206" cy="34163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7030A0"/>
              </a:buClr>
              <a:buSzPct val="100000"/>
              <a:buNone/>
            </a:pPr>
            <a:r>
              <a:rPr lang="en-US" sz="2800" b="1" dirty="0"/>
              <a:t>Thanks to the generosity of our members and guests we can support several organizations this year</a:t>
            </a:r>
          </a:p>
          <a:p>
            <a:pPr marL="0" indent="0" algn="ctr">
              <a:buClr>
                <a:srgbClr val="7030A0"/>
              </a:buClr>
              <a:buSzPct val="100000"/>
              <a:buNone/>
            </a:pPr>
            <a:endParaRPr lang="en-US" sz="28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6E4ACB-3656-E9C2-FC15-A025FE067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16038"/>
              </p:ext>
            </p:extLst>
          </p:nvPr>
        </p:nvGraphicFramePr>
        <p:xfrm>
          <a:off x="853439" y="3581738"/>
          <a:ext cx="10412205" cy="295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264">
                  <a:extLst>
                    <a:ext uri="{9D8B030D-6E8A-4147-A177-3AD203B41FA5}">
                      <a16:colId xmlns:a16="http://schemas.microsoft.com/office/drawing/2014/main" val="2009051148"/>
                    </a:ext>
                  </a:extLst>
                </a:gridCol>
                <a:gridCol w="5342941">
                  <a:extLst>
                    <a:ext uri="{9D8B030D-6E8A-4147-A177-3AD203B41FA5}">
                      <a16:colId xmlns:a16="http://schemas.microsoft.com/office/drawing/2014/main" val="3802055612"/>
                    </a:ext>
                  </a:extLst>
                </a:gridCol>
              </a:tblGrid>
              <a:tr h="2951142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The Bike Campaign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Friends of Yolo Adult Day Health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MOASIC Children’s Museum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Yolo Crisis Nursery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Yolo County Fair Improvement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All Leaders Must Serve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Woodland Little League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277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84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973668"/>
            <a:ext cx="10590221" cy="706964"/>
          </a:xfrm>
        </p:spPr>
        <p:txBody>
          <a:bodyPr/>
          <a:lstStyle/>
          <a:p>
            <a:pPr algn="ctr"/>
            <a:r>
              <a:rPr lang="en-US" b="1" cap="small" dirty="0"/>
              <a:t>RC Woodland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93BF-4E67-4DB1-6D2C-207A03C8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227748" cy="3695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- elect: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Bob Nakken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Aniek Pflager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Tom Schwarzgruber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Directors:	2022 - 24	 	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Nakken		Brian Dwyer		Yvette Roy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2023 - 25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Wendy Casas-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Raviotta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Lisa Martinez Dunham 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Zane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Past President: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Shawn Seyk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1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small" dirty="0"/>
              <a:t>AD HOC Committee 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C2A98-080E-6A04-43CE-CEDCB5D3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3017519"/>
            <a:ext cx="10511528" cy="3709101"/>
          </a:xfrm>
        </p:spPr>
        <p:txBody>
          <a:bodyPr/>
          <a:lstStyle/>
          <a:p>
            <a:pPr marL="0" indent="0">
              <a:buNone/>
            </a:pPr>
            <a:r>
              <a:rPr lang="en-US" sz="2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Sergeant at Arms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Tabb Randolph</a:t>
            </a:r>
          </a:p>
          <a:p>
            <a:pPr marL="0" indent="0">
              <a:buNone/>
            </a:pPr>
            <a:r>
              <a:rPr lang="en-US" sz="2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Meals on Wheels:		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Jeff Burger</a:t>
            </a:r>
          </a:p>
          <a:p>
            <a:pPr marL="0" indent="0">
              <a:buNone/>
            </a:pPr>
            <a:r>
              <a:rPr lang="en-US" sz="2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BBQ:				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Aniek Pflager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46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small" dirty="0"/>
              <a:t>Standing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80EDA-D493-48E2-16E5-8B0B18E3F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320005" cy="341630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Grants and Service Committee </a:t>
            </a:r>
            <a:r>
              <a:rPr lang="en-US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 	Blair Voelz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Fundraising Committee</a:t>
            </a:r>
            <a:r>
              <a:rPr lang="en-US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-	Tabb Randolp</a:t>
            </a:r>
            <a:r>
              <a:rPr lang="en-US" sz="2800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Committee</a:t>
            </a:r>
            <a:r>
              <a:rPr lang="en-US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800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	</a:t>
            </a:r>
            <a:r>
              <a:rPr lang="en-US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Yvette Roy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Public </a:t>
            </a:r>
            <a:r>
              <a:rPr lang="en-US" sz="2800" b="1" cap="smal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 Committee</a:t>
            </a:r>
            <a:r>
              <a:rPr lang="en-US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	Kris Kristensen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Administration Committee </a:t>
            </a:r>
            <a:r>
              <a:rPr lang="en-US" sz="28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en-US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Gary Bunch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Rotary Foundation Committee</a:t>
            </a:r>
            <a:r>
              <a:rPr lang="en-US" sz="2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	Tom Schwarzgruber</a:t>
            </a:r>
            <a:endParaRPr lang="en-US" sz="2800" cap="small" dirty="0"/>
          </a:p>
        </p:txBody>
      </p:sp>
    </p:spTree>
    <p:extLst>
      <p:ext uri="{BB962C8B-B14F-4D97-AF65-F5344CB8AC3E}">
        <p14:creationId xmlns:p14="http://schemas.microsoft.com/office/powerpoint/2010/main" val="150912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6CEA-D804-4013-BCF8-6F83AC53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cap="small" dirty="0"/>
              <a:t>The Pledge of Allegiance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02BDFA-D284-4E72-A48B-1592972C5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0727" y="2603500"/>
            <a:ext cx="6131359" cy="3416300"/>
          </a:xfrm>
        </p:spPr>
      </p:pic>
    </p:spTree>
    <p:extLst>
      <p:ext uri="{BB962C8B-B14F-4D97-AF65-F5344CB8AC3E}">
        <p14:creationId xmlns:p14="http://schemas.microsoft.com/office/powerpoint/2010/main" val="28846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Grants and Service Committee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D35C0-450B-BD57-4CD6-C345F4CF9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Service Sub Committee</a:t>
            </a:r>
          </a:p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 Sub Committee</a:t>
            </a:r>
          </a:p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Service Sub Committee</a:t>
            </a:r>
          </a:p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Service Sub Committee</a:t>
            </a:r>
          </a:p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Vocational Service Sub Committee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10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small" dirty="0"/>
              <a:t>Fundraising / Membership Committees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D9977-D21C-097A-1D8D-3B59F1986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4F4E-B216-4878-725A-2F2805DF6F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cap="smal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Fundraising:</a:t>
            </a:r>
          </a:p>
          <a:p>
            <a:pPr marL="400050" lvl="1" indent="0">
              <a:buNone/>
            </a:pPr>
            <a:r>
              <a:rPr lang="en-US" sz="26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Dinner Sub Committee</a:t>
            </a:r>
          </a:p>
          <a:p>
            <a:pPr marL="400050" lvl="1" indent="0">
              <a:buNone/>
            </a:pPr>
            <a:r>
              <a:rPr lang="en-US" sz="26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Beer Booth Sub Committee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AFD1A-270E-0A00-95F3-D5EA8B164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2CCF4-F705-C701-7AF8-9CAD355EBC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cap="small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Membership:</a:t>
            </a:r>
          </a:p>
          <a:p>
            <a:pPr marL="400050" lvl="1" indent="0">
              <a:buNone/>
            </a:pPr>
            <a:r>
              <a:rPr lang="en-US" sz="26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Public Relations and Club Administration Committees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4234-4681-07AD-D5DD-F67CE19B1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2724912"/>
            <a:ext cx="4825158" cy="3294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smal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Public Relations Committee:</a:t>
            </a:r>
          </a:p>
          <a:p>
            <a:pPr marL="400050" lvl="1" indent="0">
              <a:buNone/>
            </a:pPr>
            <a:r>
              <a:rPr lang="en-US" sz="24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Relations Committee</a:t>
            </a:r>
          </a:p>
          <a:p>
            <a:pPr marL="0" indent="0">
              <a:buNone/>
            </a:pPr>
            <a:endParaRPr lang="en-US" sz="2400" cap="smal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EB0DB-C3C8-FA8E-0024-1DBA25841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0" y="2724912"/>
            <a:ext cx="4825159" cy="3294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cap="smal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Administration Committee:</a:t>
            </a:r>
          </a:p>
          <a:p>
            <a:pPr marL="400050" lvl="1" indent="0">
              <a:buNone/>
            </a:pPr>
            <a:r>
              <a:rPr lang="en-US" sz="24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 Sub Committee</a:t>
            </a:r>
          </a:p>
          <a:p>
            <a:pPr marL="400050" lvl="1" indent="0">
              <a:buNone/>
            </a:pPr>
            <a:r>
              <a:rPr lang="en-US" sz="24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Sub Committee</a:t>
            </a:r>
          </a:p>
          <a:p>
            <a:pPr marL="400050" lvl="1" indent="0">
              <a:buNone/>
            </a:pPr>
            <a:r>
              <a:rPr lang="en-US" sz="24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Table Sub Committee</a:t>
            </a:r>
          </a:p>
          <a:p>
            <a:pPr marL="400050" lvl="1" indent="0">
              <a:buNone/>
            </a:pPr>
            <a:r>
              <a:rPr lang="en-US" sz="24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 Sub Committee</a:t>
            </a:r>
          </a:p>
          <a:p>
            <a:pPr marL="400050" lvl="1" indent="0">
              <a:buNone/>
            </a:pPr>
            <a:r>
              <a:rPr lang="en-US" sz="24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Sub Committee</a:t>
            </a:r>
          </a:p>
          <a:p>
            <a:pPr marL="400050" lvl="1" indent="0">
              <a:buNone/>
            </a:pPr>
            <a:r>
              <a:rPr lang="en-US" sz="24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Sub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55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small" dirty="0"/>
              <a:t>Goals for 2023-24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D3D8B-CBF2-5DAE-40C2-86C11B40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603500"/>
            <a:ext cx="10952479" cy="34163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500" dirty="0"/>
              <a:t>62 members at year end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500" dirty="0"/>
              <a:t>Maintain 1 member Rotary Action Group participation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500" dirty="0"/>
              <a:t>3 Club members attend the District Conference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500" dirty="0"/>
              <a:t>3 Committee Chairs attend the District Assembly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500" dirty="0"/>
              <a:t>Review and update as appropriate the club by laws</a:t>
            </a:r>
          </a:p>
          <a:p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56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small" dirty="0"/>
              <a:t>Goals for 2023-24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D3D8B-CBF2-5DAE-40C2-86C11B40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60320"/>
            <a:ext cx="10102325" cy="385064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Every member contribute to The Rotary Foundation Annual Fund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Every member contribute to the Woodland Rotary Endowment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Every member contribute to the End Polio Now Campaign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8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small" dirty="0"/>
              <a:t>Goals for 2023-24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D3D8B-CBF2-5DAE-40C2-86C11B40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60320"/>
            <a:ext cx="10102325" cy="385064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Continue to sponsor Interact Club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Sponsor a student to Camp Royal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Sponsor a student to Camp Venture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Review the club Strategic Plan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Have 6 social activities this year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90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6805-A46C-9153-8833-4DDB628F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10156175" cy="706964"/>
          </a:xfrm>
        </p:spPr>
        <p:txBody>
          <a:bodyPr/>
          <a:lstStyle/>
          <a:p>
            <a:pPr algn="ctr"/>
            <a:r>
              <a:rPr lang="en-US" sz="3600" b="1" cap="small" dirty="0"/>
              <a:t>What I want to accomplish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E19BF-40D6-837A-18D3-65B82CE4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603500"/>
            <a:ext cx="10652760" cy="341630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0000"/>
                </a:solidFill>
              </a:rPr>
              <a:t>Investigate a major multi-club fundraiser</a:t>
            </a: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endParaRPr lang="en-US" sz="3200" b="1" dirty="0">
              <a:solidFill>
                <a:srgbClr val="FF0000"/>
              </a:solidFill>
            </a:endParaRP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 err="1">
                <a:solidFill>
                  <a:srgbClr val="FF0000"/>
                </a:solidFill>
              </a:rPr>
              <a:t>Keremesse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endParaRPr lang="en-US" sz="3200" b="1" dirty="0">
              <a:solidFill>
                <a:srgbClr val="FF0000"/>
              </a:solidFill>
            </a:endParaRPr>
          </a:p>
          <a:p>
            <a:pPr>
              <a:buClr>
                <a:srgbClr val="7030A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0000"/>
                </a:solidFill>
              </a:rPr>
              <a:t>Reach out to our Latino and Religious communities</a:t>
            </a:r>
          </a:p>
        </p:txBody>
      </p:sp>
    </p:spTree>
    <p:extLst>
      <p:ext uri="{BB962C8B-B14F-4D97-AF65-F5344CB8AC3E}">
        <p14:creationId xmlns:p14="http://schemas.microsoft.com/office/powerpoint/2010/main" val="203733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8B2C-68B5-BDB4-F390-809BDB1F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10000727" cy="706964"/>
          </a:xfrm>
        </p:spPr>
        <p:txBody>
          <a:bodyPr/>
          <a:lstStyle/>
          <a:p>
            <a:pPr algn="ctr"/>
            <a:r>
              <a:rPr lang="en-US" sz="4800" b="1" dirty="0"/>
              <a:t>One More Item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25F3-F309-9841-FBC6-1B702001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7440"/>
            <a:ext cx="9543525" cy="41513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b="1" dirty="0"/>
              <a:t>Our 2023-24 catering fees will increase from $16 to $18 per meal.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In order to give us a chance of </a:t>
            </a:r>
            <a:r>
              <a:rPr lang="en-US" sz="4800" b="1"/>
              <a:t>meeting our </a:t>
            </a:r>
            <a:r>
              <a:rPr lang="en-US" sz="4800" b="1" dirty="0"/>
              <a:t>budget we find it necessary to increase the price you pay to $20 effective July 18.</a:t>
            </a:r>
          </a:p>
          <a:p>
            <a:pPr marL="0" indent="0" algn="ctr">
              <a:buNone/>
            </a:pP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3C62C-99CF-504C-45B6-B2595524DE2F}"/>
              </a:ext>
            </a:extLst>
          </p:cNvPr>
          <p:cNvSpPr txBox="1"/>
          <p:nvPr/>
        </p:nvSpPr>
        <p:spPr>
          <a:xfrm>
            <a:off x="2167497" y="5079346"/>
            <a:ext cx="45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787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116F-20ED-4EDF-870F-9507179E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356" y="5366677"/>
            <a:ext cx="5262070" cy="860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Meeting Adjourned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4067B-AA1F-46B6-BD3A-FD217E7B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7359" y="3606800"/>
            <a:ext cx="3757545" cy="1405468"/>
          </a:xfrm>
        </p:spPr>
        <p:txBody>
          <a:bodyPr/>
          <a:lstStyle/>
          <a:p>
            <a:pPr algn="ctr"/>
            <a:r>
              <a:rPr lang="en-US" b="1" dirty="0"/>
              <a:t>We will see you next </a:t>
            </a:r>
          </a:p>
          <a:p>
            <a:pPr algn="ctr"/>
            <a:r>
              <a:rPr lang="en-US" b="1" dirty="0"/>
              <a:t>July 18, 2023</a:t>
            </a:r>
          </a:p>
        </p:txBody>
      </p:sp>
      <p:pic>
        <p:nvPicPr>
          <p:cNvPr id="4" name="eVANS">
            <a:hlinkClick r:id="" action="ppaction://media"/>
            <a:extLst>
              <a:ext uri="{FF2B5EF4-FFF2-40B4-BE49-F238E27FC236}">
                <a16:creationId xmlns:a16="http://schemas.microsoft.com/office/drawing/2014/main" id="{5DFD29D8-0DCD-B84E-D9E7-BAAC419EA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1331" y="4737228"/>
            <a:ext cx="609600" cy="609600"/>
          </a:xfrm>
          <a:prstGeom prst="rect">
            <a:avLst/>
          </a:prstGeom>
        </p:spPr>
      </p:pic>
      <p:pic>
        <p:nvPicPr>
          <p:cNvPr id="16" name="Content Placeholder 10" descr="A picture containing text, logo, font, symbol">
            <a:extLst>
              <a:ext uri="{FF2B5EF4-FFF2-40B4-BE49-F238E27FC236}">
                <a16:creationId xmlns:a16="http://schemas.microsoft.com/office/drawing/2014/main" id="{3DF57712-249D-D913-5115-A32FFFE90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254" y="896112"/>
            <a:ext cx="4603861" cy="20491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6EFE1-E05F-EBD6-2DB8-44080B509397}"/>
              </a:ext>
            </a:extLst>
          </p:cNvPr>
          <p:cNvSpPr txBox="1"/>
          <p:nvPr/>
        </p:nvSpPr>
        <p:spPr>
          <a:xfrm>
            <a:off x="953730" y="3606800"/>
            <a:ext cx="4479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Thank you for all you do to make Rotary great</a:t>
            </a:r>
          </a:p>
        </p:txBody>
      </p:sp>
      <p:pic>
        <p:nvPicPr>
          <p:cNvPr id="19" name="Picture 18" descr="A cartoon character holding a top hat">
            <a:extLst>
              <a:ext uri="{FF2B5EF4-FFF2-40B4-BE49-F238E27FC236}">
                <a16:creationId xmlns:a16="http://schemas.microsoft.com/office/drawing/2014/main" id="{CD012EF6-A316-6084-5A27-6A6959083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493" y="241999"/>
            <a:ext cx="3757545" cy="37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F997571A-145C-4AA6-A348-05F2A7AE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424" y="5280847"/>
            <a:ext cx="10275577" cy="807896"/>
          </a:xfrm>
        </p:spPr>
        <p:txBody>
          <a:bodyPr>
            <a:no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</a:rPr>
              <a:t>Rotary Grace Singers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A9F55-162F-AEA7-D44A-CD4FC71E1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9348" y="3224590"/>
            <a:ext cx="1275424" cy="1279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A60657-2561-6E63-75FC-482CB0D31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38029" y="840172"/>
            <a:ext cx="6612365" cy="41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9139-4CE5-4EB7-8FF4-39B171F9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8613"/>
            <a:ext cx="10789920" cy="2026522"/>
          </a:xfrm>
        </p:spPr>
        <p:txBody>
          <a:bodyPr/>
          <a:lstStyle/>
          <a:p>
            <a:pPr algn="ctr"/>
            <a:r>
              <a:rPr lang="en-US" sz="4800" b="1" cap="small" dirty="0"/>
              <a:t>Thanks to Sgt at Arms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84E30-C5BC-4744-95AC-DAC29289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91478"/>
            <a:ext cx="734263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C00000"/>
                </a:solidFill>
              </a:rPr>
              <a:t>For Room Set-up and Collections today and every meeting day!</a:t>
            </a:r>
          </a:p>
          <a:p>
            <a:pPr algn="ctr"/>
            <a:endParaRPr lang="en-US" sz="6000" dirty="0"/>
          </a:p>
          <a:p>
            <a:pPr algn="ctr"/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algn="ctr"/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 descr="A colorful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A0F5C57-AF68-D276-23E3-A2E159B69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710" y="2695466"/>
            <a:ext cx="4147290" cy="37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0350-DB3C-4C84-A311-FC0959EF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81" y="2962808"/>
            <a:ext cx="5893840" cy="2441296"/>
          </a:xfrm>
        </p:spPr>
        <p:txBody>
          <a:bodyPr/>
          <a:lstStyle/>
          <a:p>
            <a:r>
              <a:rPr lang="en-US" sz="3600" cap="small" dirty="0">
                <a:solidFill>
                  <a:schemeClr val="accent4">
                    <a:lumMod val="75000"/>
                  </a:schemeClr>
                </a:solidFill>
              </a:rPr>
              <a:t>Visiting Rotarians</a:t>
            </a:r>
            <a:br>
              <a:rPr lang="en-US" sz="3600" cap="small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3600" cap="small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cap="small" dirty="0">
                <a:solidFill>
                  <a:schemeClr val="accent4">
                    <a:lumMod val="75000"/>
                  </a:schemeClr>
                </a:solidFill>
              </a:rPr>
              <a:t>Guests of Rotarians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87E38-B1B3-4392-A6C9-C5153C06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202" y="860612"/>
            <a:ext cx="9402254" cy="737321"/>
          </a:xfrm>
        </p:spPr>
        <p:txBody>
          <a:bodyPr/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</a:rPr>
              <a:t>Visiting Rotarians and Guests</a:t>
            </a:r>
          </a:p>
        </p:txBody>
      </p:sp>
      <p:pic>
        <p:nvPicPr>
          <p:cNvPr id="5" name="Picture 4" descr="A colorful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29DE3A0-D416-367D-A17B-3180342E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479" y="2700049"/>
            <a:ext cx="4537899" cy="38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E3BF-F17F-420F-8D27-82405871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cap="small" dirty="0"/>
              <a:t>Announcements</a:t>
            </a:r>
            <a:r>
              <a:rPr lang="en-US" dirty="0"/>
              <a:t>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846070-8AF0-A479-B595-83514405E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9226174" cy="3679313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San Francisco Giants vs. Boston Red Sox July 29, 2023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Beer Booth – Mike Russell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83D9A-35E7-05A7-F4F9-9CD3F8C203D9}"/>
              </a:ext>
            </a:extLst>
          </p:cNvPr>
          <p:cNvSpPr txBox="1"/>
          <p:nvPr/>
        </p:nvSpPr>
        <p:spPr>
          <a:xfrm>
            <a:off x="2241177" y="5966903"/>
            <a:ext cx="8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1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A107FE-9224-4B2D-A52F-2DD76663162C}"/>
              </a:ext>
            </a:extLst>
          </p:cNvPr>
          <p:cNvSpPr txBox="1"/>
          <p:nvPr/>
        </p:nvSpPr>
        <p:spPr>
          <a:xfrm>
            <a:off x="5622763" y="3642011"/>
            <a:ext cx="50147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6ED2A-9058-4841-800D-3B6173C907EC}"/>
              </a:ext>
            </a:extLst>
          </p:cNvPr>
          <p:cNvSpPr txBox="1"/>
          <p:nvPr/>
        </p:nvSpPr>
        <p:spPr>
          <a:xfrm>
            <a:off x="5126650" y="630541"/>
            <a:ext cx="5754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CDDE2-ADA4-6D36-83A6-A9A08A1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Let’s Celebrate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54A76-A484-85B7-4492-C0ECA8A20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6239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800" b="1" cap="small" dirty="0">
                <a:solidFill>
                  <a:schemeClr val="accent4">
                    <a:lumMod val="75000"/>
                  </a:schemeClr>
                </a:solidFill>
              </a:rPr>
              <a:t>Birthdays 		</a:t>
            </a:r>
          </a:p>
          <a:p>
            <a:pPr marL="0" indent="0">
              <a:buNone/>
            </a:pPr>
            <a:r>
              <a:rPr lang="en-US" sz="4800" b="1" cap="small" dirty="0">
                <a:solidFill>
                  <a:srgbClr val="C00000"/>
                </a:solidFill>
              </a:rPr>
              <a:t>	Seth Wurzel - July 6</a:t>
            </a:r>
          </a:p>
          <a:p>
            <a:pPr marL="0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800" b="1" cap="small" dirty="0">
                <a:solidFill>
                  <a:schemeClr val="accent4">
                    <a:lumMod val="75000"/>
                  </a:schemeClr>
                </a:solidFill>
              </a:rPr>
              <a:t>Anniversaries </a:t>
            </a:r>
          </a:p>
          <a:p>
            <a:pPr marL="0" indent="0">
              <a:buNone/>
            </a:pPr>
            <a:r>
              <a:rPr lang="en-US" sz="4800" b="1" cap="small" dirty="0">
                <a:solidFill>
                  <a:srgbClr val="C00000"/>
                </a:solidFill>
              </a:rPr>
              <a:t>	Carl Rodegerdts &amp; June - July 1</a:t>
            </a:r>
          </a:p>
          <a:p>
            <a:pPr marL="0" indent="0">
              <a:buNone/>
            </a:pPr>
            <a:r>
              <a:rPr lang="en-US" sz="4800" b="1" cap="small" dirty="0">
                <a:solidFill>
                  <a:srgbClr val="C00000"/>
                </a:solidFill>
              </a:rPr>
              <a:t>	Chuck Maltese &amp; Joyce – July 7</a:t>
            </a:r>
          </a:p>
          <a:p>
            <a:pPr marL="0" indent="0">
              <a:buNone/>
            </a:pPr>
            <a:r>
              <a:rPr lang="en-US" sz="4800" b="1" cap="small" dirty="0">
                <a:solidFill>
                  <a:srgbClr val="C00000"/>
                </a:solidFill>
              </a:rPr>
              <a:t>	Rodger </a:t>
            </a:r>
            <a:r>
              <a:rPr lang="en-US" sz="4800" b="1" cap="small" dirty="0" err="1">
                <a:solidFill>
                  <a:srgbClr val="C00000"/>
                </a:solidFill>
              </a:rPr>
              <a:t>Kohlmeier</a:t>
            </a:r>
            <a:r>
              <a:rPr lang="en-US" sz="4800" b="1" cap="small" dirty="0">
                <a:solidFill>
                  <a:srgbClr val="C00000"/>
                </a:solidFill>
              </a:rPr>
              <a:t> &amp; Judy – July 10</a:t>
            </a:r>
          </a:p>
          <a:p>
            <a:pPr marL="0" indent="0">
              <a:buNone/>
            </a:pPr>
            <a:r>
              <a:rPr lang="en-US" sz="4800" b="1" cap="small" dirty="0">
                <a:solidFill>
                  <a:srgbClr val="C00000"/>
                </a:solidFill>
              </a:rPr>
              <a:t>	Gary Wegener &amp; Joanie - July 10</a:t>
            </a:r>
          </a:p>
          <a:p>
            <a:pPr marL="0" indent="0">
              <a:buNone/>
            </a:pPr>
            <a:r>
              <a:rPr lang="en-US" sz="4800" b="1" cap="small" dirty="0">
                <a:solidFill>
                  <a:srgbClr val="C00000"/>
                </a:solidFill>
              </a:rPr>
              <a:t>	Dan Stroski &amp; Ginny - July 18</a:t>
            </a:r>
          </a:p>
          <a:p>
            <a:pPr marL="0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0A9A-9704-4EF4-8395-BF5B1AAFD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8" y="1845733"/>
            <a:ext cx="10572000" cy="44270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MEALS ON WHEELS </a:t>
            </a:r>
            <a:r>
              <a:rPr lang="en-US" sz="4000" b="1" dirty="0">
                <a:solidFill>
                  <a:schemeClr val="bg1"/>
                </a:solidFill>
              </a:rPr>
              <a:t>July 6 Aniek Pflager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										July 13 Les Engelmann</a:t>
            </a:r>
            <a:b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TECHNOLOGY 			</a:t>
            </a:r>
            <a:r>
              <a:rPr lang="en-US" sz="4000" b="1" dirty="0">
                <a:solidFill>
                  <a:schemeClr val="bg1"/>
                </a:solidFill>
              </a:rPr>
              <a:t>David Pinto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										Nick Roncoroni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										Preston Schaub</a:t>
            </a:r>
            <a:r>
              <a:rPr lang="en-US" sz="4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42B12-96FA-44FA-B2B9-3115E479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984313"/>
            <a:ext cx="10647432" cy="861420"/>
          </a:xfrm>
        </p:spPr>
        <p:txBody>
          <a:bodyPr>
            <a:norm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</a:rPr>
              <a:t>Special Thanks goes Out 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84E9A-EFBC-4C0B-A4A7-0108F899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0335" y="5270164"/>
            <a:ext cx="3156857" cy="10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E10A9A-9704-4EF4-8395-BF5B1AAFD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728" y="2120730"/>
            <a:ext cx="10572000" cy="261653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Immediate Past President Shawn Seyk for a great year of Rotary Fellowship, Fun, and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42B12-96FA-44FA-B2B9-3115E479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283" y="671807"/>
            <a:ext cx="10647432" cy="861420"/>
          </a:xfrm>
        </p:spPr>
        <p:txBody>
          <a:bodyPr>
            <a:norm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</a:rPr>
              <a:t>Special Thanks goes Out 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84E9A-EFBC-4C0B-A4A7-0108F899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17571" y="5087284"/>
            <a:ext cx="3156857" cy="10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103579</TotalTime>
  <Words>814</Words>
  <Application>Microsoft Office PowerPoint</Application>
  <PresentationFormat>Widescreen</PresentationFormat>
  <Paragraphs>165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Rounded MT Bold</vt:lpstr>
      <vt:lpstr>Calibri</vt:lpstr>
      <vt:lpstr>Century Gothic</vt:lpstr>
      <vt:lpstr>Courier New</vt:lpstr>
      <vt:lpstr>Google Sans</vt:lpstr>
      <vt:lpstr>veranda</vt:lpstr>
      <vt:lpstr>Wingdings 3</vt:lpstr>
      <vt:lpstr>Ion Boardroom</vt:lpstr>
      <vt:lpstr>Welcome to The Rotary Club of Woodland</vt:lpstr>
      <vt:lpstr>The Pledge of Allegiance</vt:lpstr>
      <vt:lpstr>PowerPoint Presentation</vt:lpstr>
      <vt:lpstr>Thanks to Sgt at Arms Team</vt:lpstr>
      <vt:lpstr>Visiting Rotarians  Guests of Rotarians</vt:lpstr>
      <vt:lpstr>Announcements  </vt:lpstr>
      <vt:lpstr>Let’s Celebrate</vt:lpstr>
      <vt:lpstr>MEALS ON WHEELS July 6 Aniek Pflager           July 13 Les Engelmann   TECHNOLOGY    David Pinto           Nick Roncoroni           Preston Schaub </vt:lpstr>
      <vt:lpstr>Immediate Past President Shawn Seyk for a great year of Rotary Fellowship, Fun, and Engagement</vt:lpstr>
      <vt:lpstr>“If you can dream it, you can do it.”</vt:lpstr>
      <vt:lpstr> Recognition this week is presented by   </vt:lpstr>
      <vt:lpstr>50/50 Drawing </vt:lpstr>
      <vt:lpstr>This Week’s Program</vt:lpstr>
      <vt:lpstr>What is My Rotary Experience?</vt:lpstr>
      <vt:lpstr>Rotary International 2023 - 24</vt:lpstr>
      <vt:lpstr>Woodland Dinner and Auction Donations</vt:lpstr>
      <vt:lpstr>RC Woodland Board of Directors</vt:lpstr>
      <vt:lpstr>AD HOC Committee Chairs</vt:lpstr>
      <vt:lpstr>Standing Committees</vt:lpstr>
      <vt:lpstr>Grants and Service Committee</vt:lpstr>
      <vt:lpstr>Fundraising / Membership Committees</vt:lpstr>
      <vt:lpstr>Club Public Relations and Club Administration Committees</vt:lpstr>
      <vt:lpstr>Goals for 2023-24</vt:lpstr>
      <vt:lpstr>Goals for 2023-24 (cont.)</vt:lpstr>
      <vt:lpstr>Goals for 2023-24 (cont.)</vt:lpstr>
      <vt:lpstr>What I want to accomplish</vt:lpstr>
      <vt:lpstr>One More Item</vt:lpstr>
      <vt:lpstr>Meeting Adjourned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Woodland Rotary Club</dc:title>
  <dc:creator>Dan Stroski</dc:creator>
  <cp:lastModifiedBy>Kris Kristensen</cp:lastModifiedBy>
  <cp:revision>448</cp:revision>
  <dcterms:created xsi:type="dcterms:W3CDTF">2021-07-22T22:37:10Z</dcterms:created>
  <dcterms:modified xsi:type="dcterms:W3CDTF">2023-07-18T21:06:49Z</dcterms:modified>
</cp:coreProperties>
</file>