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9" r:id="rId4"/>
    <p:sldId id="258" r:id="rId5"/>
    <p:sldId id="270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0" r:id="rId15"/>
    <p:sldId id="261" r:id="rId16"/>
    <p:sldId id="278" r:id="rId17"/>
    <p:sldId id="284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 Light"/>
              </a:rPr>
              <a:t>Lawyers Without Borders</a:t>
            </a:r>
            <a:endParaRPr lang="en-US" dirty="0"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A2C5A5-9AE0-B349-A010-6D1B348ED89F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0FA8C-FD29-CE45-8A9A-6812F473ACCB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F657C-86D3-6749-B4FD-2E786F028306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F1120-3888-7344-8553-12359E49F0F9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95CC12-D6D2-5A4D-997B-0796AC6D2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00" y="232411"/>
            <a:ext cx="1346200" cy="78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5F7C7D-98C2-C14D-9AC6-59F080504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406140"/>
            <a:ext cx="4716780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9F26-4198-284C-B834-72B6F95B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15" y="188753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We Work – Case Files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1B4048-9994-4249-87C4-0151436F1EE3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B4322-9ED3-2B46-9A05-DF896BD0783D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AAB69-BF76-314E-89D2-9071642207F5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2C74E-4D90-7144-9EF1-052EBF41CAB4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06155754-C442-264F-929C-1C92AA3E1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729" r="1317" b="1583"/>
          <a:stretch/>
        </p:blipFill>
        <p:spPr>
          <a:xfrm>
            <a:off x="422910" y="2652336"/>
            <a:ext cx="3756660" cy="3977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C3ED71-125D-E747-A5EB-273207680DDB}"/>
              </a:ext>
            </a:extLst>
          </p:cNvPr>
          <p:cNvSpPr txBox="1"/>
          <p:nvPr/>
        </p:nvSpPr>
        <p:spPr>
          <a:xfrm>
            <a:off x="716915" y="1553587"/>
            <a:ext cx="3168650" cy="7848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2400" dirty="0"/>
              <a:t>Graphic Novels</a:t>
            </a:r>
          </a:p>
          <a:p>
            <a:pPr algn="ctr"/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1725B-D63F-8142-93E4-09FD3EEB0D6F}"/>
              </a:ext>
            </a:extLst>
          </p:cNvPr>
          <p:cNvSpPr txBox="1"/>
          <p:nvPr/>
        </p:nvSpPr>
        <p:spPr>
          <a:xfrm>
            <a:off x="4611370" y="1553587"/>
            <a:ext cx="3168650" cy="7848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2400" dirty="0"/>
              <a:t>Case Files</a:t>
            </a:r>
          </a:p>
          <a:p>
            <a:pPr algn="ctr"/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D34E4-2356-AB47-89F6-09ACCF11FFBB}"/>
              </a:ext>
            </a:extLst>
          </p:cNvPr>
          <p:cNvSpPr txBox="1"/>
          <p:nvPr/>
        </p:nvSpPr>
        <p:spPr>
          <a:xfrm>
            <a:off x="8492490" y="1530503"/>
            <a:ext cx="3168650" cy="83099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Educational</a:t>
            </a:r>
          </a:p>
          <a:p>
            <a:pPr algn="ctr"/>
            <a:r>
              <a:rPr lang="en-US" sz="2400" dirty="0"/>
              <a:t>Activities</a:t>
            </a:r>
          </a:p>
        </p:txBody>
      </p:sp>
      <p:pic>
        <p:nvPicPr>
          <p:cNvPr id="14" name="Picture 1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A85FB94-ED02-AB49-BD3B-930866A78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70" y="2652336"/>
            <a:ext cx="3104500" cy="3977640"/>
          </a:xfrm>
          <a:prstGeom prst="rect">
            <a:avLst/>
          </a:prstGeom>
        </p:spPr>
      </p:pic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DC2FF6A7-7A72-5246-B996-A7D2587D9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98" y="2667989"/>
            <a:ext cx="3691633" cy="3657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1E39D4-8A93-A146-877E-6B45B521A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060" y="341310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6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F62C-5E6F-754A-9685-FE695818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86" y="188753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We Work – Seminars &amp; Training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E43144-1F4C-A947-AD9D-777924EB984D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1CC79-2E41-4E46-B846-D3F78B2D63A9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AC2FA-7D6A-B744-83EE-0DE7C7053B12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8FEB4-3638-3344-B9F7-81EAB5758258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table, indoor, wall&#10;&#10;Description automatically generated">
            <a:extLst>
              <a:ext uri="{FF2B5EF4-FFF2-40B4-BE49-F238E27FC236}">
                <a16:creationId xmlns:a16="http://schemas.microsoft.com/office/drawing/2014/main" id="{2CB245B2-6C06-C34D-9E2B-CB4EEFAD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6" y="1328420"/>
            <a:ext cx="2688590" cy="270992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27E30A4-3D7B-8943-8FBD-185396DE0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25" y="1317943"/>
            <a:ext cx="4610350" cy="2679700"/>
          </a:xfrm>
          <a:prstGeom prst="rect">
            <a:avLst/>
          </a:prstGeom>
        </p:spPr>
      </p:pic>
      <p:pic>
        <p:nvPicPr>
          <p:cNvPr id="13" name="Picture 12" descr="A group of children holding signs&#10;&#10;Description automatically generated with medium confidence">
            <a:extLst>
              <a:ext uri="{FF2B5EF4-FFF2-40B4-BE49-F238E27FC236}">
                <a16:creationId xmlns:a16="http://schemas.microsoft.com/office/drawing/2014/main" id="{DFCC04FE-DD5C-234F-BC84-48934470A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56" y="1332229"/>
            <a:ext cx="3107893" cy="2665413"/>
          </a:xfrm>
          <a:prstGeom prst="rect">
            <a:avLst/>
          </a:prstGeom>
        </p:spPr>
      </p:pic>
      <p:pic>
        <p:nvPicPr>
          <p:cNvPr id="15" name="Picture 14" descr="A group of wome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969A1EAE-5C53-BC4A-BB37-F79403B0E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6" y="4168674"/>
            <a:ext cx="4295170" cy="2464638"/>
          </a:xfrm>
          <a:prstGeom prst="rect">
            <a:avLst/>
          </a:prstGeom>
        </p:spPr>
      </p:pic>
      <p:pic>
        <p:nvPicPr>
          <p:cNvPr id="17" name="Picture 16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E521FCCB-C1FF-684B-B2FB-6D91AF4E9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72" y="4168568"/>
            <a:ext cx="2498507" cy="2464744"/>
          </a:xfrm>
          <a:prstGeom prst="rect">
            <a:avLst/>
          </a:prstGeom>
        </p:spPr>
      </p:pic>
      <p:pic>
        <p:nvPicPr>
          <p:cNvPr id="19" name="Picture 18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614262B6-F680-C549-9131-33B200484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43" y="4168569"/>
            <a:ext cx="4590302" cy="2464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824882-4084-4343-AB1A-CD4006DC4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86" y="188753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8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72B7-0B1A-EE45-B5EC-0587FE4B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343217"/>
            <a:ext cx="1120902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National &amp; International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39737-9ED7-2F4E-94B4-042CA5CB7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1623060"/>
            <a:ext cx="11974830" cy="597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Our partners donate 10,000+ hours</a:t>
            </a:r>
            <a:r>
              <a:rPr lang="en-US" sz="2400" dirty="0"/>
              <a:t>, worth more than $8 million in the last five years.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F756C8-A086-B442-BF34-344C927973A3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3A9F9-FD2F-4D46-8204-63F7604A0913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B22B60-AE95-1740-814E-78C663E31574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7611A-3D22-1B45-9B94-6B1B54902EC6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3F431-DE73-A24A-8B20-74D6B8C01F91}"/>
              </a:ext>
            </a:extLst>
          </p:cNvPr>
          <p:cNvSpPr/>
          <p:nvPr/>
        </p:nvSpPr>
        <p:spPr>
          <a:xfrm>
            <a:off x="434340" y="2081688"/>
            <a:ext cx="3634740" cy="9458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24FB7-BF81-1444-AD4E-FEA9CCB1D488}"/>
              </a:ext>
            </a:extLst>
          </p:cNvPr>
          <p:cNvSpPr/>
          <p:nvPr/>
        </p:nvSpPr>
        <p:spPr>
          <a:xfrm>
            <a:off x="4375150" y="2081687"/>
            <a:ext cx="3634740" cy="9458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8414F-1D0A-FF42-8024-E4236684AFAA}"/>
              </a:ext>
            </a:extLst>
          </p:cNvPr>
          <p:cNvSpPr/>
          <p:nvPr/>
        </p:nvSpPr>
        <p:spPr>
          <a:xfrm>
            <a:off x="8315960" y="2081687"/>
            <a:ext cx="3634740" cy="9458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0C97B-7D0E-0F44-9CE9-1700BBC73C6A}"/>
              </a:ext>
            </a:extLst>
          </p:cNvPr>
          <p:cNvSpPr txBox="1"/>
          <p:nvPr/>
        </p:nvSpPr>
        <p:spPr>
          <a:xfrm>
            <a:off x="434340" y="2093435"/>
            <a:ext cx="3634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 Government Organizations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4538C-76ED-D545-84C3-89E722A72A3F}"/>
              </a:ext>
            </a:extLst>
          </p:cNvPr>
          <p:cNvSpPr txBox="1"/>
          <p:nvPr/>
        </p:nvSpPr>
        <p:spPr>
          <a:xfrm>
            <a:off x="4399281" y="2093435"/>
            <a:ext cx="3634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Foreign and </a:t>
            </a:r>
            <a:r>
              <a:rPr lang="en-US" sz="2800" dirty="0" err="1">
                <a:solidFill>
                  <a:schemeClr val="bg1"/>
                </a:solidFill>
              </a:rPr>
              <a:t>Internation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Organisations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81CE1-6A2E-DA40-B210-48EDACE03B08}"/>
              </a:ext>
            </a:extLst>
          </p:cNvPr>
          <p:cNvSpPr txBox="1"/>
          <p:nvPr/>
        </p:nvSpPr>
        <p:spPr>
          <a:xfrm>
            <a:off x="8364222" y="2290147"/>
            <a:ext cx="363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Associations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65879A-BB7B-E249-BE27-E78D13686612}"/>
              </a:ext>
            </a:extLst>
          </p:cNvPr>
          <p:cNvSpPr/>
          <p:nvPr/>
        </p:nvSpPr>
        <p:spPr>
          <a:xfrm>
            <a:off x="434340" y="3059289"/>
            <a:ext cx="3634740" cy="358185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8CD8DF-5095-7F46-8C10-0AD0C7963022}"/>
              </a:ext>
            </a:extLst>
          </p:cNvPr>
          <p:cNvSpPr/>
          <p:nvPr/>
        </p:nvSpPr>
        <p:spPr>
          <a:xfrm>
            <a:off x="4375150" y="3063187"/>
            <a:ext cx="3634740" cy="358185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7A47A-2A80-AA45-A132-C7ADFF1032FD}"/>
              </a:ext>
            </a:extLst>
          </p:cNvPr>
          <p:cNvSpPr/>
          <p:nvPr/>
        </p:nvSpPr>
        <p:spPr>
          <a:xfrm>
            <a:off x="8315960" y="3071495"/>
            <a:ext cx="3634740" cy="358185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DD4C0CA4-776C-1643-BD3C-5AA99D54F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/>
          <a:stretch/>
        </p:blipFill>
        <p:spPr>
          <a:xfrm>
            <a:off x="523240" y="3262311"/>
            <a:ext cx="3524585" cy="3075306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BEEE1D41-7254-904E-A3ED-31F787D36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r="5733"/>
          <a:stretch/>
        </p:blipFill>
        <p:spPr>
          <a:xfrm>
            <a:off x="4461073" y="3272285"/>
            <a:ext cx="3462894" cy="1122683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318F4309-8A8F-724C-AA06-D7FC7E65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31" y="4579937"/>
            <a:ext cx="1600200" cy="176530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A266172C-D2A7-7247-83F3-51A64EB905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/>
          <a:stretch/>
        </p:blipFill>
        <p:spPr>
          <a:xfrm>
            <a:off x="6145531" y="4579937"/>
            <a:ext cx="1796379" cy="1765300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4AABA8F2-8971-634F-ABE7-0F2381F3B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94" y="3172460"/>
            <a:ext cx="1739900" cy="2032000"/>
          </a:xfrm>
          <a:prstGeom prst="rect">
            <a:avLst/>
          </a:prstGeom>
        </p:spPr>
      </p:pic>
      <p:pic>
        <p:nvPicPr>
          <p:cNvPr id="30" name="Picture 29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90F418A-D0F3-FC4B-83C2-FD4EC5FBF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46" y="4026827"/>
            <a:ext cx="1465201" cy="7362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C51379-1757-C54A-908C-667F604683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95" y="5305424"/>
            <a:ext cx="2973066" cy="1186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02D71B-22B3-D344-9ABA-B5E14AF08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47" y="283845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FE16-A694-7F46-B3C1-F8646DF8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38798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Partners – Law Firms &amp; Corporates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50297B-9C8D-B349-9D87-37AA5F07D087}"/>
              </a:ext>
            </a:extLst>
          </p:cNvPr>
          <p:cNvSpPr/>
          <p:nvPr/>
        </p:nvSpPr>
        <p:spPr>
          <a:xfrm rot="5400000">
            <a:off x="8852535" y="-805815"/>
            <a:ext cx="9144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5EA749-F98C-0044-AE45-2FF252D7F540}"/>
              </a:ext>
            </a:extLst>
          </p:cNvPr>
          <p:cNvSpPr/>
          <p:nvPr/>
        </p:nvSpPr>
        <p:spPr>
          <a:xfrm rot="5400000">
            <a:off x="7149465" y="-805815"/>
            <a:ext cx="9144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68613-7B7D-704F-BC02-4D95B4E1B642}"/>
              </a:ext>
            </a:extLst>
          </p:cNvPr>
          <p:cNvSpPr/>
          <p:nvPr/>
        </p:nvSpPr>
        <p:spPr>
          <a:xfrm rot="5400000">
            <a:off x="5446395" y="-805815"/>
            <a:ext cx="9144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63DE8-1BFF-AB46-A37A-C1D99645AABD}"/>
              </a:ext>
            </a:extLst>
          </p:cNvPr>
          <p:cNvSpPr/>
          <p:nvPr/>
        </p:nvSpPr>
        <p:spPr>
          <a:xfrm rot="5400000">
            <a:off x="3743325" y="-805815"/>
            <a:ext cx="91440" cy="17030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B831B-1032-2B4E-A06B-987B9751243E}"/>
              </a:ext>
            </a:extLst>
          </p:cNvPr>
          <p:cNvSpPr/>
          <p:nvPr/>
        </p:nvSpPr>
        <p:spPr>
          <a:xfrm>
            <a:off x="266700" y="2010093"/>
            <a:ext cx="6454140" cy="929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0FA51C-3CB7-484B-BC19-276315355FCA}"/>
              </a:ext>
            </a:extLst>
          </p:cNvPr>
          <p:cNvSpPr/>
          <p:nvPr/>
        </p:nvSpPr>
        <p:spPr>
          <a:xfrm>
            <a:off x="7040881" y="2010093"/>
            <a:ext cx="4884420" cy="929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8CB7E-F7A5-0745-BDAB-6000E5927A11}"/>
              </a:ext>
            </a:extLst>
          </p:cNvPr>
          <p:cNvSpPr/>
          <p:nvPr/>
        </p:nvSpPr>
        <p:spPr>
          <a:xfrm>
            <a:off x="266700" y="3076893"/>
            <a:ext cx="6454140" cy="36591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44C588-3F92-EC47-A8B5-C62C05F693A9}"/>
              </a:ext>
            </a:extLst>
          </p:cNvPr>
          <p:cNvSpPr/>
          <p:nvPr/>
        </p:nvSpPr>
        <p:spPr>
          <a:xfrm>
            <a:off x="7040880" y="3076893"/>
            <a:ext cx="4884420" cy="36591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726B2-7F29-634E-AAE3-5954D8387B4A}"/>
              </a:ext>
            </a:extLst>
          </p:cNvPr>
          <p:cNvSpPr txBox="1"/>
          <p:nvPr/>
        </p:nvSpPr>
        <p:spPr>
          <a:xfrm>
            <a:off x="792480" y="2148840"/>
            <a:ext cx="530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Law Firms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B0024-4F54-D64D-B8E3-12FCBCCB05D9}"/>
              </a:ext>
            </a:extLst>
          </p:cNvPr>
          <p:cNvSpPr txBox="1"/>
          <p:nvPr/>
        </p:nvSpPr>
        <p:spPr>
          <a:xfrm>
            <a:off x="7040880" y="2148840"/>
            <a:ext cx="488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Corporations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FF92F7-2836-2148-AA0B-027616981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236278"/>
            <a:ext cx="1524000" cy="571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72F56B-109F-2048-83FA-C1DA6112B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5" y="3236278"/>
            <a:ext cx="1739900" cy="520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F3A45C-88CB-5448-8A54-03CFE207B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80" y="3282951"/>
            <a:ext cx="2082800" cy="469900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224AE499-9E97-0E4B-B1F7-3514D39DA6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-13240" r="12155"/>
          <a:stretch/>
        </p:blipFill>
        <p:spPr>
          <a:xfrm>
            <a:off x="5606415" y="3076893"/>
            <a:ext cx="1029269" cy="929640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A094F6A-5453-A74C-8740-AABB18F9E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3" y="4475635"/>
            <a:ext cx="1522730" cy="6578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568211-845C-7D43-9A53-FA424F019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5" y="4604900"/>
            <a:ext cx="1330960" cy="399288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EDF5F2E6-70D5-6F4C-BCA6-A0C25EB0F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47" y="4472234"/>
            <a:ext cx="2082800" cy="6529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9B6FDB-263E-3D45-8143-135137244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84" y="4612167"/>
            <a:ext cx="1295400" cy="342900"/>
          </a:xfrm>
          <a:prstGeom prst="rect">
            <a:avLst/>
          </a:prstGeom>
        </p:spPr>
      </p:pic>
      <p:pic>
        <p:nvPicPr>
          <p:cNvPr id="32" name="Picture 31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2C06535B-506B-374D-B90F-D37A938DBE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3" y="5673624"/>
            <a:ext cx="2247900" cy="774700"/>
          </a:xfrm>
          <a:prstGeom prst="rect">
            <a:avLst/>
          </a:prstGeom>
        </p:spPr>
      </p:pic>
      <p:pic>
        <p:nvPicPr>
          <p:cNvPr id="34" name="Picture 33" descr="A picture containing text, tool, opener&#10;&#10;Description automatically generated">
            <a:extLst>
              <a:ext uri="{FF2B5EF4-FFF2-40B4-BE49-F238E27FC236}">
                <a16:creationId xmlns:a16="http://schemas.microsoft.com/office/drawing/2014/main" id="{643519C0-67DA-2C40-9D17-0F56E91E9C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26" y="5457724"/>
            <a:ext cx="2959100" cy="1206500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36A80711-ADB1-F542-B135-F0BB4315B0A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/>
          <a:stretch/>
        </p:blipFill>
        <p:spPr>
          <a:xfrm>
            <a:off x="7173278" y="3247435"/>
            <a:ext cx="2235359" cy="7590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49DA155-AF68-674C-B968-26EFA72B19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40" y="3437063"/>
            <a:ext cx="2443797" cy="4771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7EABDDC-7ECE-464D-870B-47067ADE56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37" y="4516917"/>
            <a:ext cx="2120900" cy="533400"/>
          </a:xfrm>
          <a:prstGeom prst="rect">
            <a:avLst/>
          </a:prstGeom>
        </p:spPr>
      </p:pic>
      <p:pic>
        <p:nvPicPr>
          <p:cNvPr id="42" name="Picture 4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FDFCB2-9892-4240-9909-0387F68715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482" y="4305111"/>
            <a:ext cx="1549400" cy="800100"/>
          </a:xfrm>
          <a:prstGeom prst="rect">
            <a:avLst/>
          </a:prstGeom>
        </p:spPr>
      </p:pic>
      <p:pic>
        <p:nvPicPr>
          <p:cNvPr id="44" name="Picture 4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178F43-B135-EF4C-A005-2DC9858DE6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53" y="5515050"/>
            <a:ext cx="2489200" cy="1066800"/>
          </a:xfrm>
          <a:prstGeom prst="rect">
            <a:avLst/>
          </a:prstGeom>
        </p:spPr>
      </p:pic>
      <p:pic>
        <p:nvPicPr>
          <p:cNvPr id="46" name="Picture 45" descr="Logo&#10;&#10;Description automatically generated with medium confidence">
            <a:extLst>
              <a:ext uri="{FF2B5EF4-FFF2-40B4-BE49-F238E27FC236}">
                <a16:creationId xmlns:a16="http://schemas.microsoft.com/office/drawing/2014/main" id="{8D8AA527-DB74-3847-A577-78D5FA52ACF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726" r="9388"/>
          <a:stretch/>
        </p:blipFill>
        <p:spPr>
          <a:xfrm>
            <a:off x="10101819" y="5125220"/>
            <a:ext cx="1409063" cy="15991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0452B7-7B9A-C840-B9A5-0AB37738CD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37" y="263366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CAEFF4DF-239A-DB4B-9810-D07E6C64A7B6}"/>
              </a:ext>
            </a:extLst>
          </p:cNvPr>
          <p:cNvCxnSpPr>
            <a:cxnSpLocks/>
          </p:cNvCxnSpPr>
          <p:nvPr/>
        </p:nvCxnSpPr>
        <p:spPr>
          <a:xfrm>
            <a:off x="5801263" y="3264006"/>
            <a:ext cx="2042162" cy="1531831"/>
          </a:xfrm>
          <a:prstGeom prst="curved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F88ADE6B-88BF-3A42-A269-B6667E7874E9}"/>
              </a:ext>
            </a:extLst>
          </p:cNvPr>
          <p:cNvCxnSpPr/>
          <p:nvPr/>
        </p:nvCxnSpPr>
        <p:spPr>
          <a:xfrm rot="5400000" flipH="1" flipV="1">
            <a:off x="3699006" y="2597704"/>
            <a:ext cx="1677409" cy="1577340"/>
          </a:xfrm>
          <a:prstGeom prst="curved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1FD0B1D7-F96B-E444-9623-D71559F306FF}"/>
              </a:ext>
            </a:extLst>
          </p:cNvPr>
          <p:cNvCxnSpPr>
            <a:cxnSpLocks/>
          </p:cNvCxnSpPr>
          <p:nvPr/>
        </p:nvCxnSpPr>
        <p:spPr>
          <a:xfrm>
            <a:off x="304342" y="2547669"/>
            <a:ext cx="3810152" cy="2367231"/>
          </a:xfrm>
          <a:prstGeom prst="curved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53C057-1CA4-F448-B883-E1ABD3A7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37734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Divisions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44E24-3797-314E-AF65-1F5C12BE492B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CA80EA-59A9-7848-BB4D-7E4C2A154920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B3909B-F87F-A94C-88B6-3A542CB6E466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A59E53-CD80-6545-8157-739BE8E8EA3C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page14image22748384">
            <a:extLst>
              <a:ext uri="{FF2B5EF4-FFF2-40B4-BE49-F238E27FC236}">
                <a16:creationId xmlns:a16="http://schemas.microsoft.com/office/drawing/2014/main" id="{406442C9-8883-474D-93CF-93171EC02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1925953"/>
            <a:ext cx="2001472" cy="190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6161C4-286B-9C44-85C2-902092CA282A}"/>
              </a:ext>
            </a:extLst>
          </p:cNvPr>
          <p:cNvSpPr txBox="1"/>
          <p:nvPr/>
        </p:nvSpPr>
        <p:spPr>
          <a:xfrm>
            <a:off x="895350" y="2223134"/>
            <a:ext cx="1554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30+ active </a:t>
            </a:r>
            <a:endParaRPr lang="en-US" sz="1600" dirty="0"/>
          </a:p>
          <a:p>
            <a:pPr algn="ctr"/>
            <a:r>
              <a:rPr lang="en-US" sz="1600" dirty="0"/>
              <a:t>student divisions spanning 4 continents </a:t>
            </a:r>
          </a:p>
        </p:txBody>
      </p:sp>
      <p:pic>
        <p:nvPicPr>
          <p:cNvPr id="11" name="Picture 1" descr="page14image22748384">
            <a:extLst>
              <a:ext uri="{FF2B5EF4-FFF2-40B4-BE49-F238E27FC236}">
                <a16:creationId xmlns:a16="http://schemas.microsoft.com/office/drawing/2014/main" id="{57D163FF-7BF3-344F-BD9C-25B499FF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92" y="3686174"/>
            <a:ext cx="2001472" cy="190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AF2A6E-647B-7546-BF38-D64C4179254F}"/>
              </a:ext>
            </a:extLst>
          </p:cNvPr>
          <p:cNvSpPr txBox="1"/>
          <p:nvPr/>
        </p:nvSpPr>
        <p:spPr>
          <a:xfrm>
            <a:off x="2667161" y="4225078"/>
            <a:ext cx="144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Conduct </a:t>
            </a:r>
            <a:r>
              <a:rPr lang="en-US" sz="1600" b="1" dirty="0"/>
              <a:t>key research </a:t>
            </a:r>
            <a:r>
              <a:rPr lang="en-US" sz="1600" dirty="0"/>
              <a:t>for LWOB projects</a:t>
            </a:r>
            <a:endParaRPr lang="en-US" sz="1400" dirty="0">
              <a:effectLst/>
            </a:endParaRPr>
          </a:p>
        </p:txBody>
      </p:sp>
      <p:pic>
        <p:nvPicPr>
          <p:cNvPr id="13" name="Picture 1" descr="page14image22748384">
            <a:extLst>
              <a:ext uri="{FF2B5EF4-FFF2-40B4-BE49-F238E27FC236}">
                <a16:creationId xmlns:a16="http://schemas.microsoft.com/office/drawing/2014/main" id="{28522279-7983-744F-AEE5-7B348F27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28" y="1925953"/>
            <a:ext cx="2001472" cy="190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37F7D8-3F76-5B4C-8A95-582374C077DA}"/>
              </a:ext>
            </a:extLst>
          </p:cNvPr>
          <p:cNvSpPr txBox="1"/>
          <p:nvPr/>
        </p:nvSpPr>
        <p:spPr>
          <a:xfrm>
            <a:off x="4407487" y="2218638"/>
            <a:ext cx="1375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Participate in the annual </a:t>
            </a:r>
            <a:r>
              <a:rPr lang="en-US" sz="1600" b="1" dirty="0"/>
              <a:t>Rule of Law Innovation Contest</a:t>
            </a:r>
            <a:endParaRPr lang="en-US" sz="1400" dirty="0">
              <a:effectLst/>
            </a:endParaRPr>
          </a:p>
        </p:txBody>
      </p:sp>
      <p:pic>
        <p:nvPicPr>
          <p:cNvPr id="15" name="Picture 1" descr="page14image22748384">
            <a:extLst>
              <a:ext uri="{FF2B5EF4-FFF2-40B4-BE49-F238E27FC236}">
                <a16:creationId xmlns:a16="http://schemas.microsoft.com/office/drawing/2014/main" id="{752BA6F8-2475-D246-9206-9EB46B38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76" y="3627801"/>
            <a:ext cx="2001472" cy="190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1EF951-578D-5348-A8DD-B566C3E58EA9}"/>
              </a:ext>
            </a:extLst>
          </p:cNvPr>
          <p:cNvSpPr txBox="1"/>
          <p:nvPr/>
        </p:nvSpPr>
        <p:spPr>
          <a:xfrm>
            <a:off x="6471680" y="3983349"/>
            <a:ext cx="126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Central </a:t>
            </a:r>
            <a:r>
              <a:rPr lang="en-US" sz="1600" dirty="0"/>
              <a:t>to LWOB ethos pro bono rule of law work </a:t>
            </a:r>
            <a:endParaRPr lang="en-US" sz="1400" dirty="0">
              <a:effectLst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8CEE75-FABD-AD48-89D5-7FEB2EC23001}"/>
              </a:ext>
            </a:extLst>
          </p:cNvPr>
          <p:cNvCxnSpPr>
            <a:stCxn id="15" idx="3"/>
          </p:cNvCxnSpPr>
          <p:nvPr/>
        </p:nvCxnSpPr>
        <p:spPr>
          <a:xfrm flipV="1">
            <a:off x="8104948" y="4582206"/>
            <a:ext cx="524702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0B687CC-2663-1544-9D2A-C20A7445EE8C}"/>
              </a:ext>
            </a:extLst>
          </p:cNvPr>
          <p:cNvSpPr/>
          <p:nvPr/>
        </p:nvSpPr>
        <p:spPr>
          <a:xfrm>
            <a:off x="8315960" y="2081687"/>
            <a:ext cx="3634740" cy="9458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B52F31-A5CF-CE41-B394-8BD2155B0D05}"/>
              </a:ext>
            </a:extLst>
          </p:cNvPr>
          <p:cNvSpPr txBox="1"/>
          <p:nvPr/>
        </p:nvSpPr>
        <p:spPr>
          <a:xfrm>
            <a:off x="8364222" y="2290147"/>
            <a:ext cx="363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 Chapter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924DE0-494A-9943-8247-F33E3B5055E4}"/>
              </a:ext>
            </a:extLst>
          </p:cNvPr>
          <p:cNvSpPr/>
          <p:nvPr/>
        </p:nvSpPr>
        <p:spPr>
          <a:xfrm>
            <a:off x="8315960" y="3071495"/>
            <a:ext cx="3634740" cy="358185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2A9FA827-F0F2-9349-B6C3-447071FD0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677" y="3536356"/>
            <a:ext cx="1346200" cy="1320800"/>
          </a:xfrm>
          <a:prstGeom prst="rect">
            <a:avLst/>
          </a:prstGeom>
        </p:spPr>
      </p:pic>
      <p:pic>
        <p:nvPicPr>
          <p:cNvPr id="35" name="Picture 3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3C556F-CBDE-D149-B302-96CF342D0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30" y="3398223"/>
            <a:ext cx="1651000" cy="1587500"/>
          </a:xfrm>
          <a:prstGeom prst="rect">
            <a:avLst/>
          </a:prstGeom>
        </p:spPr>
      </p:pic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BCF9DB73-4719-1544-98D2-5336EED9E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49" y="5337265"/>
            <a:ext cx="3200400" cy="990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1D78D6-E9BB-5141-BA82-556AA517C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30" y="119219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5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1E59-DDB4-F84E-9B05-2C502DA4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49" y="403701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Divisions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CC36A4-9E6F-604B-ACE0-1C816B68FBF9}"/>
              </a:ext>
            </a:extLst>
          </p:cNvPr>
          <p:cNvSpPr/>
          <p:nvPr/>
        </p:nvSpPr>
        <p:spPr>
          <a:xfrm rot="5400000">
            <a:off x="8852535" y="-805815"/>
            <a:ext cx="9144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29C2A-7625-7444-8372-DF891B107A72}"/>
              </a:ext>
            </a:extLst>
          </p:cNvPr>
          <p:cNvSpPr/>
          <p:nvPr/>
        </p:nvSpPr>
        <p:spPr>
          <a:xfrm rot="5400000">
            <a:off x="7149465" y="-805815"/>
            <a:ext cx="9144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1B77D-1553-2547-9E60-F82045764115}"/>
              </a:ext>
            </a:extLst>
          </p:cNvPr>
          <p:cNvSpPr/>
          <p:nvPr/>
        </p:nvSpPr>
        <p:spPr>
          <a:xfrm rot="5400000">
            <a:off x="5446395" y="-805815"/>
            <a:ext cx="9144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F71DD-243D-8A4E-9876-E30BAEC43D67}"/>
              </a:ext>
            </a:extLst>
          </p:cNvPr>
          <p:cNvSpPr/>
          <p:nvPr/>
        </p:nvSpPr>
        <p:spPr>
          <a:xfrm rot="5400000">
            <a:off x="3743325" y="-805815"/>
            <a:ext cx="91440" cy="17030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76F94D-D039-8848-B1DF-7912BF2378EB}"/>
              </a:ext>
            </a:extLst>
          </p:cNvPr>
          <p:cNvSpPr/>
          <p:nvPr/>
        </p:nvSpPr>
        <p:spPr>
          <a:xfrm>
            <a:off x="266700" y="2010093"/>
            <a:ext cx="6454140" cy="929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D9F750-9420-7D4D-9C69-4CB707D80625}"/>
              </a:ext>
            </a:extLst>
          </p:cNvPr>
          <p:cNvSpPr/>
          <p:nvPr/>
        </p:nvSpPr>
        <p:spPr>
          <a:xfrm>
            <a:off x="266700" y="3076893"/>
            <a:ext cx="6454140" cy="36591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7104F-0B9C-AE4A-A0C9-A6528335B78B}"/>
              </a:ext>
            </a:extLst>
          </p:cNvPr>
          <p:cNvSpPr txBox="1"/>
          <p:nvPr/>
        </p:nvSpPr>
        <p:spPr>
          <a:xfrm>
            <a:off x="792480" y="2148840"/>
            <a:ext cx="530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UK Chapters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22C50D-5C2F-1441-87CA-91436D261ABC}"/>
              </a:ext>
            </a:extLst>
          </p:cNvPr>
          <p:cNvSpPr/>
          <p:nvPr/>
        </p:nvSpPr>
        <p:spPr>
          <a:xfrm>
            <a:off x="7040881" y="2010093"/>
            <a:ext cx="4884420" cy="929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42B93-19D8-814F-9D6C-6A0B8C042C2C}"/>
              </a:ext>
            </a:extLst>
          </p:cNvPr>
          <p:cNvSpPr/>
          <p:nvPr/>
        </p:nvSpPr>
        <p:spPr>
          <a:xfrm>
            <a:off x="7040880" y="3076893"/>
            <a:ext cx="4884420" cy="36591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372562-4D9E-1144-A950-1FF4EDBF119F}"/>
              </a:ext>
            </a:extLst>
          </p:cNvPr>
          <p:cNvSpPr txBox="1"/>
          <p:nvPr/>
        </p:nvSpPr>
        <p:spPr>
          <a:xfrm>
            <a:off x="7040880" y="2148840"/>
            <a:ext cx="488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Rest of World</a:t>
            </a:r>
          </a:p>
        </p:txBody>
      </p:sp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5C63277E-3BE2-A442-8DFE-3A95918D0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9" y="3259138"/>
            <a:ext cx="6349641" cy="3278187"/>
          </a:xfrm>
          <a:prstGeom prst="rect">
            <a:avLst/>
          </a:prstGeom>
        </p:spPr>
      </p:pic>
      <p:pic>
        <p:nvPicPr>
          <p:cNvPr id="34" name="Picture 3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249AC1E-E468-144A-BB83-5E75A39FF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4628" r="5679" b="7407"/>
          <a:stretch/>
        </p:blipFill>
        <p:spPr>
          <a:xfrm>
            <a:off x="7673674" y="3159947"/>
            <a:ext cx="3870292" cy="3493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B145E9-3844-D343-BBA3-7270430D9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20" y="320646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E33E88D-8300-4EEA-8669-1BC835D1253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84CEEC5-A8E8-495D-860A-E17255A4F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b="19567"/>
          <a:stretch/>
        </p:blipFill>
        <p:spPr bwMode="auto">
          <a:xfrm>
            <a:off x="27" y="13"/>
            <a:ext cx="12191973" cy="6857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36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3B7F4C-2DD0-5442-A83C-C77DB45A3F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6267339" y="665506"/>
            <a:ext cx="5127625" cy="602501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9550C6-4F58-F645-AC82-1C8596C00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95944" y="115252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1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B2FA-BE09-9C4D-B398-8EF422AA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45" y="349338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We Need Your Support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3C21C1-08FB-E243-9AB6-1BCB6FADA147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EF145-B587-6F4C-B661-CB1E95DD9B49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CFAE6-330A-1F48-B59E-C7D0A0462EC9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106A0-54CD-EC4F-BCFE-B15E64B9FC5D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43526-7F9E-1A47-93F1-08823FF353A4}"/>
              </a:ext>
            </a:extLst>
          </p:cNvPr>
          <p:cNvSpPr txBox="1"/>
          <p:nvPr/>
        </p:nvSpPr>
        <p:spPr>
          <a:xfrm>
            <a:off x="512445" y="1564958"/>
            <a:ext cx="1116711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 can help grow Lawyers Without Borders’ programming to promote the Rule of Law across the globe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E3F9E7-7302-584B-8B2D-F7082E9E6BD3}"/>
              </a:ext>
            </a:extLst>
          </p:cNvPr>
          <p:cNvSpPr/>
          <p:nvPr/>
        </p:nvSpPr>
        <p:spPr>
          <a:xfrm>
            <a:off x="838200" y="2697480"/>
            <a:ext cx="2373630" cy="227457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FC750B-43D2-B442-83B6-9F2E9F0F5E62}"/>
              </a:ext>
            </a:extLst>
          </p:cNvPr>
          <p:cNvSpPr/>
          <p:nvPr/>
        </p:nvSpPr>
        <p:spPr>
          <a:xfrm>
            <a:off x="4909185" y="2732722"/>
            <a:ext cx="2373630" cy="2376488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06CB55-AD9E-D544-9FEB-80AB42F0FF49}"/>
              </a:ext>
            </a:extLst>
          </p:cNvPr>
          <p:cNvSpPr/>
          <p:nvPr/>
        </p:nvSpPr>
        <p:spPr>
          <a:xfrm>
            <a:off x="8980170" y="2697480"/>
            <a:ext cx="2373630" cy="2376488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A21EE-0D9C-7842-B429-7394167059D2}"/>
              </a:ext>
            </a:extLst>
          </p:cNvPr>
          <p:cNvSpPr txBox="1"/>
          <p:nvPr/>
        </p:nvSpPr>
        <p:spPr>
          <a:xfrm>
            <a:off x="385762" y="5321885"/>
            <a:ext cx="327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Harness LWOB &amp; stakeholder expertise and experience to combat global human trafficking efforts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EA3AA-A24A-6041-9726-A5DA2582F9A9}"/>
              </a:ext>
            </a:extLst>
          </p:cNvPr>
          <p:cNvSpPr txBox="1"/>
          <p:nvPr/>
        </p:nvSpPr>
        <p:spPr>
          <a:xfrm>
            <a:off x="4456747" y="5293042"/>
            <a:ext cx="3278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Deploy LWOB’s programmatic expertise for rapid response trainings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10305-A53F-FB4D-93B9-8C58F67C3DBC}"/>
              </a:ext>
            </a:extLst>
          </p:cNvPr>
          <p:cNvSpPr txBox="1"/>
          <p:nvPr/>
        </p:nvSpPr>
        <p:spPr>
          <a:xfrm>
            <a:off x="8527732" y="5321885"/>
            <a:ext cx="3278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Harness LWOB &amp; stakeholder expertise and experience to combat wildlife crime </a:t>
            </a:r>
            <a:endParaRPr lang="en-US" sz="24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996E3D-F362-F941-8BE9-159BABE5C3D5}"/>
              </a:ext>
            </a:extLst>
          </p:cNvPr>
          <p:cNvSpPr txBox="1"/>
          <p:nvPr/>
        </p:nvSpPr>
        <p:spPr>
          <a:xfrm>
            <a:off x="1087754" y="2865269"/>
            <a:ext cx="1874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Anti-Human Trafficking &amp; Child Friendly Spaces 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351EE8-1B4E-C84A-AA11-22B2DA845AB4}"/>
              </a:ext>
            </a:extLst>
          </p:cNvPr>
          <p:cNvSpPr txBox="1"/>
          <p:nvPr/>
        </p:nvSpPr>
        <p:spPr>
          <a:xfrm>
            <a:off x="5158739" y="3017520"/>
            <a:ext cx="2043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/>
              </a:rPr>
              <a:t>Human rights and Skills Based Training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5ED5A3-8174-2F41-8C2F-E6B4D6D20D79}"/>
              </a:ext>
            </a:extLst>
          </p:cNvPr>
          <p:cNvSpPr txBox="1"/>
          <p:nvPr/>
        </p:nvSpPr>
        <p:spPr>
          <a:xfrm>
            <a:off x="9245918" y="3320801"/>
            <a:ext cx="187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Wildlife Crime Roundtables</a:t>
            </a:r>
            <a:endParaRPr lang="en-US" sz="3200" dirty="0"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3E9A79-B94D-2C44-960D-4533B4FD2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45" y="294651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4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4C4F-4A82-944E-A5FE-7864D66C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D550-220C-7C4B-A12E-BB2886C8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0065"/>
            <a:ext cx="4419600" cy="1862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ROBIN TAYLOR</a:t>
            </a:r>
          </a:p>
          <a:p>
            <a:pPr marL="0" indent="0" algn="ctr">
              <a:buNone/>
            </a:pPr>
            <a:r>
              <a:rPr lang="en-US" sz="3200" dirty="0" err="1"/>
              <a:t>rtaylor@lwob.org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4CFC7-6F03-E044-84ED-94CBF09C6DF7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732DD-D0FD-DD42-B4E3-64E11F9CA960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D54E7-C7AF-5643-9E01-CF2A585CD92A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EFAA31-CCEA-4141-AC46-216FB6DFF705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D1B92A-1224-634C-8CC8-F957E7A63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80" y="365125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4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81ECE4-1BFB-EB41-863A-C2FEDC9B08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2633271" y="1056990"/>
            <a:ext cx="5462679" cy="4828708"/>
          </a:xfrm>
        </p:spPr>
      </p:pic>
    </p:spTree>
    <p:extLst>
      <p:ext uri="{BB962C8B-B14F-4D97-AF65-F5344CB8AC3E}">
        <p14:creationId xmlns:p14="http://schemas.microsoft.com/office/powerpoint/2010/main" val="43712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9994-7F5C-D642-A393-B6474373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We Are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A0A50-CDEE-D543-9EF5-080A38D98523}"/>
              </a:ext>
            </a:extLst>
          </p:cNvPr>
          <p:cNvSpPr/>
          <p:nvPr/>
        </p:nvSpPr>
        <p:spPr>
          <a:xfrm rot="5400000">
            <a:off x="8614412" y="-805815"/>
            <a:ext cx="9144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1B1A9-E15D-A144-A2B4-4478FEE84C31}"/>
              </a:ext>
            </a:extLst>
          </p:cNvPr>
          <p:cNvSpPr/>
          <p:nvPr/>
        </p:nvSpPr>
        <p:spPr>
          <a:xfrm rot="5400000">
            <a:off x="6911342" y="-805815"/>
            <a:ext cx="9144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888D2-D107-4A46-9029-09F8D10E77F5}"/>
              </a:ext>
            </a:extLst>
          </p:cNvPr>
          <p:cNvSpPr/>
          <p:nvPr/>
        </p:nvSpPr>
        <p:spPr>
          <a:xfrm rot="5400000">
            <a:off x="5208272" y="-805815"/>
            <a:ext cx="9144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0A16A5-7F2F-284D-BA89-B8B4358ECAD6}"/>
              </a:ext>
            </a:extLst>
          </p:cNvPr>
          <p:cNvSpPr/>
          <p:nvPr/>
        </p:nvSpPr>
        <p:spPr>
          <a:xfrm rot="5400000">
            <a:off x="3505202" y="-805815"/>
            <a:ext cx="91440" cy="17030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36B80-2366-834D-8E26-85E8F875AC56}"/>
              </a:ext>
            </a:extLst>
          </p:cNvPr>
          <p:cNvSpPr/>
          <p:nvPr/>
        </p:nvSpPr>
        <p:spPr>
          <a:xfrm>
            <a:off x="235501" y="2267585"/>
            <a:ext cx="4741317" cy="9632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2EBDEF-40B8-9B4C-8160-9662FFC5F1DA}"/>
              </a:ext>
            </a:extLst>
          </p:cNvPr>
          <p:cNvSpPr/>
          <p:nvPr/>
        </p:nvSpPr>
        <p:spPr>
          <a:xfrm>
            <a:off x="7252563" y="2267585"/>
            <a:ext cx="4741317" cy="9632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8949EF-464E-D54F-B3D9-4B89083AA84E}"/>
              </a:ext>
            </a:extLst>
          </p:cNvPr>
          <p:cNvSpPr/>
          <p:nvPr/>
        </p:nvSpPr>
        <p:spPr>
          <a:xfrm>
            <a:off x="235501" y="3276601"/>
            <a:ext cx="4741317" cy="24688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110585-99D0-C544-A7D5-F15376791D93}"/>
              </a:ext>
            </a:extLst>
          </p:cNvPr>
          <p:cNvSpPr/>
          <p:nvPr/>
        </p:nvSpPr>
        <p:spPr>
          <a:xfrm>
            <a:off x="7252563" y="3276601"/>
            <a:ext cx="4741317" cy="246888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4E99278-7A15-054C-A65E-0B13A0A9231E}"/>
              </a:ext>
            </a:extLst>
          </p:cNvPr>
          <p:cNvSpPr/>
          <p:nvPr/>
        </p:nvSpPr>
        <p:spPr>
          <a:xfrm>
            <a:off x="5330192" y="2929084"/>
            <a:ext cx="1770866" cy="213359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89DC2-4721-B24F-BD67-85B66DB4A1F4}"/>
              </a:ext>
            </a:extLst>
          </p:cNvPr>
          <p:cNvSpPr txBox="1"/>
          <p:nvPr/>
        </p:nvSpPr>
        <p:spPr>
          <a:xfrm>
            <a:off x="1102794" y="2422295"/>
            <a:ext cx="3245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Our Mission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0AE727-2ADC-7040-BE77-DB1BF86752B0}"/>
              </a:ext>
            </a:extLst>
          </p:cNvPr>
          <p:cNvSpPr txBox="1"/>
          <p:nvPr/>
        </p:nvSpPr>
        <p:spPr>
          <a:xfrm>
            <a:off x="7876896" y="2364511"/>
            <a:ext cx="3864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Our Objective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3FF146-CB78-D541-90AF-018D168D3A88}"/>
              </a:ext>
            </a:extLst>
          </p:cNvPr>
          <p:cNvSpPr txBox="1"/>
          <p:nvPr/>
        </p:nvSpPr>
        <p:spPr>
          <a:xfrm>
            <a:off x="7252563" y="3726211"/>
            <a:ext cx="4741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Develop programs that improve access to justice guided by a mandate of neutrality and independence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4681B-993E-1340-A71B-903E9F9A5D30}"/>
              </a:ext>
            </a:extLst>
          </p:cNvPr>
          <p:cNvSpPr txBox="1"/>
          <p:nvPr/>
        </p:nvSpPr>
        <p:spPr>
          <a:xfrm>
            <a:off x="351637" y="3346446"/>
            <a:ext cx="4599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/>
              <a:t>BUILD </a:t>
            </a:r>
            <a:r>
              <a:rPr lang="en-US" sz="2400" dirty="0"/>
              <a:t>capacity &amp; integrity in justice systems 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/>
              <a:t>PROMOTE </a:t>
            </a:r>
            <a:r>
              <a:rPr lang="en-US" sz="2400" dirty="0"/>
              <a:t>the rule of law 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/>
              <a:t>SERVE </a:t>
            </a:r>
            <a:r>
              <a:rPr lang="en-US" sz="2400" dirty="0"/>
              <a:t>the underserved 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/>
              <a:t>PROTECT </a:t>
            </a:r>
            <a:r>
              <a:rPr lang="en-US" sz="2400" dirty="0"/>
              <a:t>the disadvantaged 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/>
              <a:t>PROMOTE </a:t>
            </a:r>
            <a:r>
              <a:rPr lang="en-US" sz="2400" dirty="0"/>
              <a:t>human rights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FEDF0D-98D6-D74D-985E-67D3AE567351}"/>
              </a:ext>
            </a:extLst>
          </p:cNvPr>
          <p:cNvSpPr txBox="1"/>
          <p:nvPr/>
        </p:nvSpPr>
        <p:spPr>
          <a:xfrm>
            <a:off x="5405554" y="3795828"/>
            <a:ext cx="162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 ORDER TO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2ABB0A-1E37-9947-B933-2DE59AC2D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323" y="318770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A08799CC-B68A-7A4C-9E38-9002B20933E9}"/>
              </a:ext>
            </a:extLst>
          </p:cNvPr>
          <p:cNvSpPr/>
          <p:nvPr/>
        </p:nvSpPr>
        <p:spPr>
          <a:xfrm>
            <a:off x="4096225" y="377507"/>
            <a:ext cx="2592705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33B7DE-F88B-CF42-B96D-7E0DFD32EF33}"/>
              </a:ext>
            </a:extLst>
          </p:cNvPr>
          <p:cNvSpPr/>
          <p:nvPr/>
        </p:nvSpPr>
        <p:spPr>
          <a:xfrm>
            <a:off x="2763678" y="1703070"/>
            <a:ext cx="2592705" cy="2514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71100C-620E-CA44-85EC-F4336CDFA92D}"/>
              </a:ext>
            </a:extLst>
          </p:cNvPr>
          <p:cNvSpPr/>
          <p:nvPr/>
        </p:nvSpPr>
        <p:spPr>
          <a:xfrm>
            <a:off x="2854644" y="3747612"/>
            <a:ext cx="2592705" cy="2514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C6BBA9-9AB0-9E46-B9C9-4EFBF91E6697}"/>
              </a:ext>
            </a:extLst>
          </p:cNvPr>
          <p:cNvSpPr/>
          <p:nvPr/>
        </p:nvSpPr>
        <p:spPr>
          <a:xfrm>
            <a:off x="6744652" y="2660332"/>
            <a:ext cx="2918458" cy="2791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2D767C-E1FC-3946-8492-B8753A468AEE}"/>
              </a:ext>
            </a:extLst>
          </p:cNvPr>
          <p:cNvSpPr/>
          <p:nvPr/>
        </p:nvSpPr>
        <p:spPr>
          <a:xfrm>
            <a:off x="5125402" y="4194810"/>
            <a:ext cx="2592705" cy="2514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D852A5-9A44-3644-A04C-A74F1F60CD14}"/>
              </a:ext>
            </a:extLst>
          </p:cNvPr>
          <p:cNvSpPr/>
          <p:nvPr/>
        </p:nvSpPr>
        <p:spPr>
          <a:xfrm>
            <a:off x="5913120" y="785813"/>
            <a:ext cx="2592705" cy="2514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37678-AFD5-C645-A689-4DFA7514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7750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Team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556536-92EC-3F4B-8BCB-73C43D16CB88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05E68-7224-DB4A-97FD-6756C58A3876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3CEA2-A88F-C246-9B70-4513BCC79A1D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8C62C-94BE-8343-8598-74D1DF0D3779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90CA31-0BAA-6046-8124-DDE39D2F65BB}"/>
              </a:ext>
            </a:extLst>
          </p:cNvPr>
          <p:cNvSpPr/>
          <p:nvPr/>
        </p:nvSpPr>
        <p:spPr>
          <a:xfrm>
            <a:off x="4799647" y="2320290"/>
            <a:ext cx="2592705" cy="25146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Harnessing the </a:t>
            </a:r>
            <a:r>
              <a:rPr lang="en-US" sz="2400" b="1" dirty="0"/>
              <a:t>power of pro bono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A3F6A7-928D-4646-8265-D0A2FB62ABBA}"/>
              </a:ext>
            </a:extLst>
          </p:cNvPr>
          <p:cNvSpPr txBox="1"/>
          <p:nvPr/>
        </p:nvSpPr>
        <p:spPr>
          <a:xfrm>
            <a:off x="6338528" y="1516885"/>
            <a:ext cx="1817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Supporting Law Firms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381C6-ABA3-8040-9D7C-5CA5279BACFF}"/>
              </a:ext>
            </a:extLst>
          </p:cNvPr>
          <p:cNvSpPr txBox="1"/>
          <p:nvPr/>
        </p:nvSpPr>
        <p:spPr>
          <a:xfrm>
            <a:off x="7368061" y="3054490"/>
            <a:ext cx="1857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Police, Prosecutors, &amp; Judges/ Public Defenders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530D97-12A1-9D40-B6DF-5E7CBC456B9E}"/>
              </a:ext>
            </a:extLst>
          </p:cNvPr>
          <p:cNvSpPr txBox="1"/>
          <p:nvPr/>
        </p:nvSpPr>
        <p:spPr>
          <a:xfrm>
            <a:off x="5400674" y="5109210"/>
            <a:ext cx="204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Civil Litigators &amp; Corporate Expertise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6F2319-15DC-EC4C-B6B0-14628F69F9F4}"/>
              </a:ext>
            </a:extLst>
          </p:cNvPr>
          <p:cNvSpPr txBox="1"/>
          <p:nvPr/>
        </p:nvSpPr>
        <p:spPr>
          <a:xfrm>
            <a:off x="3507816" y="4577983"/>
            <a:ext cx="147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</a:t>
            </a:r>
          </a:p>
          <a:p>
            <a:r>
              <a:rPr lang="en-US" sz="2400" dirty="0"/>
              <a:t>Divisions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CAFD13-FA06-6340-8138-51E6FB9DD166}"/>
              </a:ext>
            </a:extLst>
          </p:cNvPr>
          <p:cNvSpPr txBox="1"/>
          <p:nvPr/>
        </p:nvSpPr>
        <p:spPr>
          <a:xfrm>
            <a:off x="3252073" y="2421423"/>
            <a:ext cx="1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LWOB Staff &amp; Board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D263A-D30E-D842-A8C5-5B414F5DA7A1}"/>
              </a:ext>
            </a:extLst>
          </p:cNvPr>
          <p:cNvSpPr txBox="1"/>
          <p:nvPr/>
        </p:nvSpPr>
        <p:spPr>
          <a:xfrm>
            <a:off x="4551402" y="939074"/>
            <a:ext cx="1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Community Leaders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6B2B0A-AB3D-2C4D-9094-B0881FBB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820" y="310506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770-96DF-B749-9DB3-024861A9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" y="3765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Projects -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CE8FA-BEF2-5A4D-961F-904274EC65F5}"/>
              </a:ext>
            </a:extLst>
          </p:cNvPr>
          <p:cNvSpPr/>
          <p:nvPr/>
        </p:nvSpPr>
        <p:spPr>
          <a:xfrm rot="5400000">
            <a:off x="8852535" y="-805815"/>
            <a:ext cx="9144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19689-93D1-EB49-A71A-727255F67936}"/>
              </a:ext>
            </a:extLst>
          </p:cNvPr>
          <p:cNvSpPr/>
          <p:nvPr/>
        </p:nvSpPr>
        <p:spPr>
          <a:xfrm rot="5400000">
            <a:off x="7149465" y="-805815"/>
            <a:ext cx="9144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2B86DA-46D8-7445-A468-A3B28332F234}"/>
              </a:ext>
            </a:extLst>
          </p:cNvPr>
          <p:cNvSpPr/>
          <p:nvPr/>
        </p:nvSpPr>
        <p:spPr>
          <a:xfrm rot="5400000">
            <a:off x="5446395" y="-805815"/>
            <a:ext cx="9144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49B6C-FA67-324F-A3B8-41567AF8DEBA}"/>
              </a:ext>
            </a:extLst>
          </p:cNvPr>
          <p:cNvSpPr/>
          <p:nvPr/>
        </p:nvSpPr>
        <p:spPr>
          <a:xfrm rot="5400000">
            <a:off x="3743325" y="-805815"/>
            <a:ext cx="91440" cy="17030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age5image12400896">
            <a:extLst>
              <a:ext uri="{FF2B5EF4-FFF2-40B4-BE49-F238E27FC236}">
                <a16:creationId xmlns:a16="http://schemas.microsoft.com/office/drawing/2014/main" id="{D088530D-58E0-AE49-9F08-262A51C0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9" y="1702118"/>
            <a:ext cx="3349348" cy="27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ge5image12388032">
            <a:extLst>
              <a:ext uri="{FF2B5EF4-FFF2-40B4-BE49-F238E27FC236}">
                <a16:creationId xmlns:a16="http://schemas.microsoft.com/office/drawing/2014/main" id="{E266C2C8-15FD-0F49-AF8E-EB8214FB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74" y="1702118"/>
            <a:ext cx="3349348" cy="27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ge5image23043072">
            <a:extLst>
              <a:ext uri="{FF2B5EF4-FFF2-40B4-BE49-F238E27FC236}">
                <a16:creationId xmlns:a16="http://schemas.microsoft.com/office/drawing/2014/main" id="{812E4976-CEC3-4645-B04D-9A866C19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26" y="1860577"/>
            <a:ext cx="1617823" cy="24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age5image23044864">
            <a:extLst>
              <a:ext uri="{FF2B5EF4-FFF2-40B4-BE49-F238E27FC236}">
                <a16:creationId xmlns:a16="http://schemas.microsoft.com/office/drawing/2014/main" id="{0D1AF5F9-E168-444F-B6CE-AD1DDCE1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30" y="1859887"/>
            <a:ext cx="1618285" cy="24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age5image22640640">
            <a:extLst>
              <a:ext uri="{FF2B5EF4-FFF2-40B4-BE49-F238E27FC236}">
                <a16:creationId xmlns:a16="http://schemas.microsoft.com/office/drawing/2014/main" id="{9A77F5F1-E840-8A4A-91A3-042372CE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43" y="3654742"/>
            <a:ext cx="2743662" cy="15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ge5image12192768">
            <a:extLst>
              <a:ext uri="{FF2B5EF4-FFF2-40B4-BE49-F238E27FC236}">
                <a16:creationId xmlns:a16="http://schemas.microsoft.com/office/drawing/2014/main" id="{FCBC1AA8-3FFB-914E-AC44-03733EC0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9" y="4643118"/>
            <a:ext cx="8312303" cy="17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3E42AC-FF1A-1748-B170-47D381E2540C}"/>
              </a:ext>
            </a:extLst>
          </p:cNvPr>
          <p:cNvSpPr txBox="1"/>
          <p:nvPr/>
        </p:nvSpPr>
        <p:spPr>
          <a:xfrm>
            <a:off x="4559143" y="2454674"/>
            <a:ext cx="105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Access To Justice 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56FD9-323E-C94E-B065-8211C2197743}"/>
              </a:ext>
            </a:extLst>
          </p:cNvPr>
          <p:cNvSpPr txBox="1"/>
          <p:nvPr/>
        </p:nvSpPr>
        <p:spPr>
          <a:xfrm>
            <a:off x="5973630" y="2638018"/>
            <a:ext cx="161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Skills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36701-67C7-A744-AD16-D707D9FFF4CD}"/>
              </a:ext>
            </a:extLst>
          </p:cNvPr>
          <p:cNvSpPr txBox="1"/>
          <p:nvPr/>
        </p:nvSpPr>
        <p:spPr>
          <a:xfrm>
            <a:off x="5142757" y="4234503"/>
            <a:ext cx="1536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Combatting Crime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4AE91-D0A2-C14C-9F02-2CC5F3581215}"/>
              </a:ext>
            </a:extLst>
          </p:cNvPr>
          <p:cNvSpPr txBox="1"/>
          <p:nvPr/>
        </p:nvSpPr>
        <p:spPr>
          <a:xfrm>
            <a:off x="1931670" y="5020159"/>
            <a:ext cx="250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Human trafficking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Wildlife trafficking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Child labor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FC0C0E-7429-7C4C-9AE7-D55195DE3D41}"/>
              </a:ext>
            </a:extLst>
          </p:cNvPr>
          <p:cNvSpPr txBox="1"/>
          <p:nvPr/>
        </p:nvSpPr>
        <p:spPr>
          <a:xfrm>
            <a:off x="7591915" y="5020159"/>
            <a:ext cx="2335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Forced labor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Counter terrorism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Civil and Political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C787-8782-2F47-87A8-C6AC1AD5F926}"/>
              </a:ext>
            </a:extLst>
          </p:cNvPr>
          <p:cNvSpPr txBox="1"/>
          <p:nvPr/>
        </p:nvSpPr>
        <p:spPr>
          <a:xfrm>
            <a:off x="8014098" y="2176353"/>
            <a:ext cx="19888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Trainings Legislative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Workshops Community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Outreach </a:t>
            </a:r>
            <a:endParaRPr lang="en-US" sz="2000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E49C7-BF02-E14E-BCFA-A5865BBFAE35}"/>
              </a:ext>
            </a:extLst>
          </p:cNvPr>
          <p:cNvSpPr txBox="1"/>
          <p:nvPr/>
        </p:nvSpPr>
        <p:spPr>
          <a:xfrm>
            <a:off x="1790314" y="1987233"/>
            <a:ext cx="21196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Mediation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Gender Rights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and GBV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Inheritance and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Succession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Family Law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Juvenile Justice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A74FDC-43F9-E845-A7F0-50BAFA227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80" y="376555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4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C8CB-779A-734E-892F-74553A62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3775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Projects - 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30F654-361E-0246-8244-D8EE230F2E7C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021BB-5BC7-1F47-BD37-AEB48E5451F8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CD074-BB74-BB41-9E19-908C1DC71004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F50402-04DE-5A48-B34D-1A8074B72FE8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8BA9F8A-A89E-D449-91BD-96B482BA2E9D}"/>
              </a:ext>
            </a:extLst>
          </p:cNvPr>
          <p:cNvSpPr/>
          <p:nvPr/>
        </p:nvSpPr>
        <p:spPr>
          <a:xfrm>
            <a:off x="4652574" y="2200275"/>
            <a:ext cx="1647189" cy="281178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BAB19-51DA-304E-B405-72DE3F7CC40E}"/>
              </a:ext>
            </a:extLst>
          </p:cNvPr>
          <p:cNvSpPr/>
          <p:nvPr/>
        </p:nvSpPr>
        <p:spPr>
          <a:xfrm>
            <a:off x="7049009" y="1184601"/>
            <a:ext cx="4850130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914ECC-B3A5-714A-BA32-AC045C45E887}"/>
              </a:ext>
            </a:extLst>
          </p:cNvPr>
          <p:cNvSpPr/>
          <p:nvPr/>
        </p:nvSpPr>
        <p:spPr>
          <a:xfrm>
            <a:off x="314960" y="5463540"/>
            <a:ext cx="5781040" cy="12458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72424-82EC-FD42-8E3A-19BF7DE83163}"/>
              </a:ext>
            </a:extLst>
          </p:cNvPr>
          <p:cNvSpPr txBox="1"/>
          <p:nvPr/>
        </p:nvSpPr>
        <p:spPr>
          <a:xfrm>
            <a:off x="357505" y="5516562"/>
            <a:ext cx="569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5000+ high impact workshops, technical assistance projects, and specialized presentations developed and implemented </a:t>
            </a:r>
            <a:endParaRPr lang="en-US" sz="2400" dirty="0"/>
          </a:p>
        </p:txBody>
      </p:sp>
      <p:pic>
        <p:nvPicPr>
          <p:cNvPr id="15" name="Picture 6" descr="page5image23043072">
            <a:extLst>
              <a:ext uri="{FF2B5EF4-FFF2-40B4-BE49-F238E27FC236}">
                <a16:creationId xmlns:a16="http://schemas.microsoft.com/office/drawing/2014/main" id="{530CD71C-8CCD-614D-89BF-66DA2E5D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43" y="1712015"/>
            <a:ext cx="1617823" cy="24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page5image23044864">
            <a:extLst>
              <a:ext uri="{FF2B5EF4-FFF2-40B4-BE49-F238E27FC236}">
                <a16:creationId xmlns:a16="http://schemas.microsoft.com/office/drawing/2014/main" id="{5C1EAC7D-9AC7-DE47-83F6-CC760B6D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47" y="1711325"/>
            <a:ext cx="1618285" cy="24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page5image22640640">
            <a:extLst>
              <a:ext uri="{FF2B5EF4-FFF2-40B4-BE49-F238E27FC236}">
                <a16:creationId xmlns:a16="http://schemas.microsoft.com/office/drawing/2014/main" id="{F7FE6C90-184A-224E-87B2-5B3B962B8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60" y="3506180"/>
            <a:ext cx="2743662" cy="15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BFD4D9-88D4-E54E-B9D3-789BB1BAE11F}"/>
              </a:ext>
            </a:extLst>
          </p:cNvPr>
          <p:cNvSpPr txBox="1"/>
          <p:nvPr/>
        </p:nvSpPr>
        <p:spPr>
          <a:xfrm>
            <a:off x="1409460" y="2306112"/>
            <a:ext cx="105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Access To Justice 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CF4E63-0B88-7C41-9D15-3626F61BDD48}"/>
              </a:ext>
            </a:extLst>
          </p:cNvPr>
          <p:cNvSpPr txBox="1"/>
          <p:nvPr/>
        </p:nvSpPr>
        <p:spPr>
          <a:xfrm>
            <a:off x="2823947" y="2489456"/>
            <a:ext cx="161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Skills Development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20BCA8-F94A-F244-BC78-F45802DC2ECA}"/>
              </a:ext>
            </a:extLst>
          </p:cNvPr>
          <p:cNvSpPr txBox="1"/>
          <p:nvPr/>
        </p:nvSpPr>
        <p:spPr>
          <a:xfrm>
            <a:off x="1993074" y="4085941"/>
            <a:ext cx="1536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Combatting Crime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69F736-3E48-3843-A1A4-35242C25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40" y="252888"/>
            <a:ext cx="1346200" cy="787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31C25E-AC9D-0445-B530-70A8BE158B34}"/>
              </a:ext>
            </a:extLst>
          </p:cNvPr>
          <p:cNvSpPr/>
          <p:nvPr/>
        </p:nvSpPr>
        <p:spPr>
          <a:xfrm>
            <a:off x="6896424" y="1463040"/>
            <a:ext cx="46594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b="1" dirty="0"/>
              <a:t>Kenya</a:t>
            </a:r>
            <a:r>
              <a:rPr lang="en-US" dirty="0"/>
              <a:t>, </a:t>
            </a:r>
            <a:r>
              <a:rPr lang="en-US" b="1" dirty="0"/>
              <a:t>Bolivia</a:t>
            </a:r>
            <a:r>
              <a:rPr lang="en-US" dirty="0"/>
              <a:t>, </a:t>
            </a:r>
            <a:r>
              <a:rPr lang="en-US" b="1" dirty="0"/>
              <a:t>Paraguay</a:t>
            </a:r>
            <a:r>
              <a:rPr lang="en-US" dirty="0"/>
              <a:t>, and Thailand Adopted Human Trafficking Standards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/>
              <a:t>SOPS for Law Enforcement in </a:t>
            </a:r>
            <a:r>
              <a:rPr lang="en-US" b="1" dirty="0"/>
              <a:t>Tanzania </a:t>
            </a: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/>
              <a:t>Prosecutors’ Training Institute, a National Resource for 1500 prosecutors in Kenya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/>
              <a:t>Trial Advocacy Training for 2000+ </a:t>
            </a:r>
            <a:r>
              <a:rPr lang="en-US" b="1" dirty="0"/>
              <a:t>Kenya </a:t>
            </a: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/>
              <a:t>Prosecutors and Judges increasing Access to Courts and Fair Trials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/>
              <a:t>Case Digests for Government of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b="1" dirty="0"/>
              <a:t>Liberia </a:t>
            </a: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/>
              <a:t>1000’s of Students and Interns Contribute Research &amp; Service Directly to Our Mission and Work </a:t>
            </a:r>
          </a:p>
        </p:txBody>
      </p:sp>
    </p:spTree>
    <p:extLst>
      <p:ext uri="{BB962C8B-B14F-4D97-AF65-F5344CB8AC3E}">
        <p14:creationId xmlns:p14="http://schemas.microsoft.com/office/powerpoint/2010/main" val="402718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433-833C-9645-B72C-34E7A443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We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F626E2-0653-6D48-BA98-A69A1203DC2D}"/>
              </a:ext>
            </a:extLst>
          </p:cNvPr>
          <p:cNvSpPr/>
          <p:nvPr/>
        </p:nvSpPr>
        <p:spPr>
          <a:xfrm>
            <a:off x="0" y="0"/>
            <a:ext cx="21717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F8C81-4619-2141-9571-6422780F8FC6}"/>
              </a:ext>
            </a:extLst>
          </p:cNvPr>
          <p:cNvSpPr/>
          <p:nvPr/>
        </p:nvSpPr>
        <p:spPr>
          <a:xfrm>
            <a:off x="0" y="1703070"/>
            <a:ext cx="21717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882E2-2943-4D47-8785-C83879CFCA80}"/>
              </a:ext>
            </a:extLst>
          </p:cNvPr>
          <p:cNvSpPr/>
          <p:nvPr/>
        </p:nvSpPr>
        <p:spPr>
          <a:xfrm>
            <a:off x="0" y="3406140"/>
            <a:ext cx="21717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F6288-B7B0-2243-9F95-D97AD6D853DE}"/>
              </a:ext>
            </a:extLst>
          </p:cNvPr>
          <p:cNvSpPr/>
          <p:nvPr/>
        </p:nvSpPr>
        <p:spPr>
          <a:xfrm>
            <a:off x="0" y="5109210"/>
            <a:ext cx="217170" cy="1748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age7image6043664">
            <a:extLst>
              <a:ext uri="{FF2B5EF4-FFF2-40B4-BE49-F238E27FC236}">
                <a16:creationId xmlns:a16="http://schemas.microsoft.com/office/drawing/2014/main" id="{AA43FAC8-4012-934B-A66E-BF1EBB32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764565"/>
            <a:ext cx="10835640" cy="65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CDF3C-9076-FD46-BF82-18956480B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80" y="240506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7image6043664">
            <a:extLst>
              <a:ext uri="{FF2B5EF4-FFF2-40B4-BE49-F238E27FC236}">
                <a16:creationId xmlns:a16="http://schemas.microsoft.com/office/drawing/2014/main" id="{9C6D66FF-40BC-AA47-9147-051E24F6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368552"/>
            <a:ext cx="11540490" cy="69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F9289-5E3F-1C48-90ED-81945BA9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15240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We Work - ATLAS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20B2E-CC72-FE4D-938E-1D07A93ABAF3}"/>
              </a:ext>
            </a:extLst>
          </p:cNvPr>
          <p:cNvSpPr/>
          <p:nvPr/>
        </p:nvSpPr>
        <p:spPr>
          <a:xfrm rot="5400000">
            <a:off x="8852535" y="-805815"/>
            <a:ext cx="9144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0B967-E9DF-A34F-8312-81F0F63E49FA}"/>
              </a:ext>
            </a:extLst>
          </p:cNvPr>
          <p:cNvSpPr/>
          <p:nvPr/>
        </p:nvSpPr>
        <p:spPr>
          <a:xfrm rot="5400000">
            <a:off x="7149465" y="-805815"/>
            <a:ext cx="9144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0E30F-DE08-1640-90E7-7B37E4C9FABB}"/>
              </a:ext>
            </a:extLst>
          </p:cNvPr>
          <p:cNvSpPr/>
          <p:nvPr/>
        </p:nvSpPr>
        <p:spPr>
          <a:xfrm rot="5400000">
            <a:off x="5446395" y="-805815"/>
            <a:ext cx="9144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278807-CE71-434F-9E53-FE99C6189BFD}"/>
              </a:ext>
            </a:extLst>
          </p:cNvPr>
          <p:cNvSpPr/>
          <p:nvPr/>
        </p:nvSpPr>
        <p:spPr>
          <a:xfrm rot="5400000">
            <a:off x="3743325" y="-805815"/>
            <a:ext cx="91440" cy="17030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C45867-62F2-AF49-A544-4082A24E8B31}"/>
              </a:ext>
            </a:extLst>
          </p:cNvPr>
          <p:cNvSpPr/>
          <p:nvPr/>
        </p:nvSpPr>
        <p:spPr>
          <a:xfrm>
            <a:off x="5638800" y="1310640"/>
            <a:ext cx="5875020" cy="5394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94F48-8A9E-D540-AB1F-40ACD9E7E7E9}"/>
              </a:ext>
            </a:extLst>
          </p:cNvPr>
          <p:cNvSpPr txBox="1"/>
          <p:nvPr/>
        </p:nvSpPr>
        <p:spPr>
          <a:xfrm>
            <a:off x="5695950" y="1365149"/>
            <a:ext cx="57607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LWOB works with </a:t>
            </a:r>
            <a:r>
              <a:rPr lang="en-US" dirty="0" err="1"/>
              <a:t>Winrock</a:t>
            </a:r>
            <a:r>
              <a:rPr lang="en-US" dirty="0"/>
              <a:t> International and Partners of the Americas to implement the U.S. Department of Labor-funded project </a:t>
            </a:r>
            <a:r>
              <a:rPr lang="en-US" b="1" dirty="0"/>
              <a:t>ATLAS: Attaining Lasting Change for Better Enforcement of Labor and Criminal Law to Address Child Labor, Forced Labor and Human Trafficking</a:t>
            </a:r>
            <a:r>
              <a:rPr lang="en-US" dirty="0"/>
              <a:t>.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/>
              <a:t>ATLAS works towards three interrelated outcomes: strengthened labor and/or criminal legal frameworks concerning child labor, forced labor, and/or human trafficking by helping stakeholders gain the authority to act;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/>
              <a:t>improved enforcement of labor and/or criminal frameworks by strengthening stakeholders’ capacity to act; and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/>
              <a:t>increased coordination among law enforcement and social protection entities, which ensures that stakeholders have the mechanism to be effective. </a:t>
            </a:r>
          </a:p>
          <a:p>
            <a:r>
              <a:rPr lang="en-US" dirty="0"/>
              <a:t>The LWOB ATLAS team is preparing for enforcement training programs that will take place in </a:t>
            </a:r>
            <a:r>
              <a:rPr lang="en-US" b="1" dirty="0"/>
              <a:t>Argentina </a:t>
            </a:r>
            <a:r>
              <a:rPr lang="en-US" dirty="0"/>
              <a:t>starting in 2021 on </a:t>
            </a:r>
            <a:r>
              <a:rPr lang="en-US" b="1" dirty="0"/>
              <a:t>child labor</a:t>
            </a:r>
            <a:r>
              <a:rPr lang="en-US" dirty="0"/>
              <a:t>, </a:t>
            </a:r>
            <a:r>
              <a:rPr lang="en-US" b="1" dirty="0"/>
              <a:t>forced labor</a:t>
            </a:r>
            <a:r>
              <a:rPr lang="en-US" dirty="0"/>
              <a:t>, and </a:t>
            </a:r>
            <a:r>
              <a:rPr lang="en-US" b="1" dirty="0"/>
              <a:t>human trafficking</a:t>
            </a:r>
            <a:r>
              <a:rPr lang="en-US" dirty="0"/>
              <a:t>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492FC4-DFD9-2544-B079-61FFBCF22357}"/>
              </a:ext>
            </a:extLst>
          </p:cNvPr>
          <p:cNvCxnSpPr/>
          <p:nvPr/>
        </p:nvCxnSpPr>
        <p:spPr>
          <a:xfrm flipV="1">
            <a:off x="3901440" y="1310640"/>
            <a:ext cx="1737360" cy="4495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47415F-B7A3-E34B-B7FE-8C7FE33DA197}"/>
              </a:ext>
            </a:extLst>
          </p:cNvPr>
          <p:cNvCxnSpPr/>
          <p:nvPr/>
        </p:nvCxnSpPr>
        <p:spPr>
          <a:xfrm>
            <a:off x="3901440" y="5806440"/>
            <a:ext cx="1737360" cy="899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94DCBCD-9079-9243-B20D-F348177BA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80" y="271014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age7image6043664">
            <a:extLst>
              <a:ext uri="{FF2B5EF4-FFF2-40B4-BE49-F238E27FC236}">
                <a16:creationId xmlns:a16="http://schemas.microsoft.com/office/drawing/2014/main" id="{93864592-52F8-844D-91DB-AD21BA2BD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368552"/>
            <a:ext cx="11540490" cy="69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28CE2-8DDE-CC4D-9C9D-0ACC65F5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0535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We Work - WICRI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8B2C2-50AE-9948-A07B-C9FD45DE1F3F}"/>
              </a:ext>
            </a:extLst>
          </p:cNvPr>
          <p:cNvSpPr/>
          <p:nvPr/>
        </p:nvSpPr>
        <p:spPr>
          <a:xfrm rot="5400000">
            <a:off x="8852535" y="-805815"/>
            <a:ext cx="91440" cy="17030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BD72B-F7D3-4D4E-BFC1-38E1F381978D}"/>
              </a:ext>
            </a:extLst>
          </p:cNvPr>
          <p:cNvSpPr/>
          <p:nvPr/>
        </p:nvSpPr>
        <p:spPr>
          <a:xfrm rot="5400000">
            <a:off x="7149465" y="-805815"/>
            <a:ext cx="91440" cy="17030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5534-B82A-B44F-8342-E1AA158EA83E}"/>
              </a:ext>
            </a:extLst>
          </p:cNvPr>
          <p:cNvSpPr/>
          <p:nvPr/>
        </p:nvSpPr>
        <p:spPr>
          <a:xfrm rot="5400000">
            <a:off x="5446395" y="-805815"/>
            <a:ext cx="91440" cy="17030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C4488-FBD0-3846-A652-1E69C2385601}"/>
              </a:ext>
            </a:extLst>
          </p:cNvPr>
          <p:cNvSpPr/>
          <p:nvPr/>
        </p:nvSpPr>
        <p:spPr>
          <a:xfrm rot="5400000">
            <a:off x="3743325" y="-805815"/>
            <a:ext cx="91440" cy="17030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63559-5FF9-2140-ADC7-904D9BEC8DE1}"/>
              </a:ext>
            </a:extLst>
          </p:cNvPr>
          <p:cNvSpPr/>
          <p:nvPr/>
        </p:nvSpPr>
        <p:spPr>
          <a:xfrm>
            <a:off x="325754" y="1905000"/>
            <a:ext cx="4810125" cy="443484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BC354B-DFCC-D24B-AD7B-2D268FF47461}"/>
              </a:ext>
            </a:extLst>
          </p:cNvPr>
          <p:cNvCxnSpPr>
            <a:cxnSpLocks/>
          </p:cNvCxnSpPr>
          <p:nvPr/>
        </p:nvCxnSpPr>
        <p:spPr>
          <a:xfrm>
            <a:off x="5135879" y="1905000"/>
            <a:ext cx="1920241" cy="260604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796959-DA84-274C-9401-384342A7CCAE}"/>
              </a:ext>
            </a:extLst>
          </p:cNvPr>
          <p:cNvCxnSpPr/>
          <p:nvPr/>
        </p:nvCxnSpPr>
        <p:spPr>
          <a:xfrm flipV="1">
            <a:off x="5135879" y="4861560"/>
            <a:ext cx="1920241" cy="147828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603ABD-8AC2-3C4E-A165-7B67D261714B}"/>
              </a:ext>
            </a:extLst>
          </p:cNvPr>
          <p:cNvSpPr txBox="1"/>
          <p:nvPr/>
        </p:nvSpPr>
        <p:spPr>
          <a:xfrm>
            <a:off x="325753" y="1920240"/>
            <a:ext cx="48101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WI</a:t>
            </a:r>
            <a:r>
              <a:rPr lang="en-US" dirty="0" err="1"/>
              <a:t>ldlife</a:t>
            </a:r>
            <a:r>
              <a:rPr lang="en-US" dirty="0"/>
              <a:t> </a:t>
            </a:r>
            <a:r>
              <a:rPr lang="en-US" b="1" dirty="0" err="1"/>
              <a:t>CRI</a:t>
            </a:r>
            <a:r>
              <a:rPr lang="en-US" dirty="0" err="1"/>
              <a:t>me</a:t>
            </a:r>
            <a:r>
              <a:rPr lang="en-US" dirty="0"/>
              <a:t> Mock Trial Competition (“</a:t>
            </a:r>
            <a:r>
              <a:rPr lang="en-US" b="1" dirty="0"/>
              <a:t>WICRI</a:t>
            </a:r>
            <a:r>
              <a:rPr lang="en-US" dirty="0"/>
              <a:t>”) is an LWOB-administered project designed to improve prosecutorial capacity in complex </a:t>
            </a:r>
            <a:r>
              <a:rPr lang="en-US" b="1" dirty="0"/>
              <a:t>wildlife trafficking </a:t>
            </a:r>
            <a:r>
              <a:rPr lang="en-US" dirty="0"/>
              <a:t>cases through a series of lawyer </a:t>
            </a:r>
            <a:r>
              <a:rPr lang="en-US" b="1" dirty="0"/>
              <a:t>mock trial competitions </a:t>
            </a:r>
            <a:r>
              <a:rPr lang="en-US" dirty="0"/>
              <a:t>in </a:t>
            </a:r>
            <a:r>
              <a:rPr lang="en-US" b="1" dirty="0"/>
              <a:t>Kenya </a:t>
            </a:r>
            <a:r>
              <a:rPr lang="en-US" dirty="0"/>
              <a:t>and </a:t>
            </a:r>
            <a:r>
              <a:rPr lang="en-US" b="1" dirty="0"/>
              <a:t>Tanzania</a:t>
            </a:r>
            <a:r>
              <a:rPr lang="en-US" dirty="0"/>
              <a:t>. </a:t>
            </a:r>
          </a:p>
          <a:p>
            <a:endParaRPr lang="en-US" sz="800" dirty="0"/>
          </a:p>
          <a:p>
            <a:r>
              <a:rPr lang="en-US" dirty="0"/>
              <a:t>LWOB uses a variety of educational tools in the trial advocacy trainings, including new PowerPoint presentations that address the more advanced and complex issues encountered when prosecuting wildlife trafficking cases. </a:t>
            </a:r>
          </a:p>
          <a:p>
            <a:endParaRPr lang="en-US" sz="800" dirty="0"/>
          </a:p>
          <a:p>
            <a:r>
              <a:rPr lang="en-US" dirty="0"/>
              <a:t>Most importantly however, LWOB uses </a:t>
            </a:r>
            <a:r>
              <a:rPr lang="en-US" b="1" dirty="0"/>
              <a:t>in-person and virtual seminars</a:t>
            </a:r>
            <a:r>
              <a:rPr lang="en-US" dirty="0"/>
              <a:t>, proven to produce a higher information retention rate, to teach and discuss with participants.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E2C4F2-4EC0-464C-9C5F-C024EA8FF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45" y="368552"/>
            <a:ext cx="1346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3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27436</TotalTime>
  <Words>658</Words>
  <Application>Microsoft Macintosh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Lawyers Without Borders</vt:lpstr>
      <vt:lpstr>PowerPoint Presentation</vt:lpstr>
      <vt:lpstr>Who We Are </vt:lpstr>
      <vt:lpstr>Our Team </vt:lpstr>
      <vt:lpstr>Our Projects - Overview</vt:lpstr>
      <vt:lpstr>Our Projects - Results</vt:lpstr>
      <vt:lpstr>Where We Work</vt:lpstr>
      <vt:lpstr>Where We Work - ATLAS</vt:lpstr>
      <vt:lpstr>Where We Work - WICRI</vt:lpstr>
      <vt:lpstr>How We Work – Case Files </vt:lpstr>
      <vt:lpstr>How We Work – Seminars &amp; Training </vt:lpstr>
      <vt:lpstr>National &amp; International Agencies</vt:lpstr>
      <vt:lpstr>Our Partners – Law Firms &amp; Corporates </vt:lpstr>
      <vt:lpstr>Student Divisions</vt:lpstr>
      <vt:lpstr>Student Divisions</vt:lpstr>
      <vt:lpstr>PowerPoint Presentation</vt:lpstr>
      <vt:lpstr>PowerPoint Presentation</vt:lpstr>
      <vt:lpstr>Why We Need Your Support</vt:lpstr>
      <vt:lpstr>Contact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26</cp:revision>
  <dcterms:created xsi:type="dcterms:W3CDTF">2021-11-16T16:59:24Z</dcterms:created>
  <dcterms:modified xsi:type="dcterms:W3CDTF">2023-03-20T21:23:54Z</dcterms:modified>
</cp:coreProperties>
</file>