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8" r:id="rId1"/>
  </p:sldMasterIdLst>
  <p:notesMasterIdLst>
    <p:notesMasterId r:id="rId21"/>
  </p:notesMasterIdLst>
  <p:handoutMasterIdLst>
    <p:handoutMasterId r:id="rId22"/>
  </p:handoutMasterIdLst>
  <p:sldIdLst>
    <p:sldId id="345" r:id="rId2"/>
    <p:sldId id="419" r:id="rId3"/>
    <p:sldId id="349" r:id="rId4"/>
    <p:sldId id="899" r:id="rId5"/>
    <p:sldId id="904" r:id="rId6"/>
    <p:sldId id="896" r:id="rId7"/>
    <p:sldId id="901" r:id="rId8"/>
    <p:sldId id="962" r:id="rId9"/>
    <p:sldId id="897" r:id="rId10"/>
    <p:sldId id="907" r:id="rId11"/>
    <p:sldId id="908" r:id="rId12"/>
    <p:sldId id="938" r:id="rId13"/>
    <p:sldId id="940" r:id="rId14"/>
    <p:sldId id="889" r:id="rId15"/>
    <p:sldId id="898" r:id="rId16"/>
    <p:sldId id="941" r:id="rId17"/>
    <p:sldId id="910" r:id="rId18"/>
    <p:sldId id="961" r:id="rId19"/>
    <p:sldId id="877" r:id="rId20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n Jones" initials="LJ" lastIdx="1" clrIdx="0">
    <p:extLst>
      <p:ext uri="{19B8F6BF-5375-455C-9EA6-DF929625EA0E}">
        <p15:presenceInfo xmlns:p15="http://schemas.microsoft.com/office/powerpoint/2012/main" userId="S-1-5-21-1541444337-33128339-2066824292-11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E6E"/>
    <a:srgbClr val="33CC33"/>
    <a:srgbClr val="FFCC00"/>
    <a:srgbClr val="E7E6E6"/>
    <a:srgbClr val="000000"/>
    <a:srgbClr val="E80000"/>
    <a:srgbClr val="001F5E"/>
    <a:srgbClr val="000066"/>
    <a:srgbClr val="0000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290745-40AF-4AA1-ADA7-B6E92E09696B}" v="144" dt="2023-09-19T17:05:28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9" autoAdjust="0"/>
    <p:restoredTop sz="84504" autoAdjust="0"/>
  </p:normalViewPr>
  <p:slideViewPr>
    <p:cSldViewPr>
      <p:cViewPr varScale="1">
        <p:scale>
          <a:sx n="92" d="100"/>
          <a:sy n="92" d="100"/>
        </p:scale>
        <p:origin x="84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42"/>
    </p:cViewPr>
  </p:sorterViewPr>
  <p:notesViewPr>
    <p:cSldViewPr>
      <p:cViewPr varScale="1">
        <p:scale>
          <a:sx n="64" d="100"/>
          <a:sy n="64" d="100"/>
        </p:scale>
        <p:origin x="-2772" y="-11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Jones" userId="a8a24de631d632ab" providerId="LiveId" clId="{5A290745-40AF-4AA1-ADA7-B6E92E09696B}"/>
    <pc:docChg chg="modSld">
      <pc:chgData name="Lauren Jones" userId="a8a24de631d632ab" providerId="LiveId" clId="{5A290745-40AF-4AA1-ADA7-B6E92E09696B}" dt="2023-09-19T17:12:32.954" v="145" actId="20577"/>
      <pc:docMkLst>
        <pc:docMk/>
      </pc:docMkLst>
      <pc:sldChg chg="modSp mod">
        <pc:chgData name="Lauren Jones" userId="a8a24de631d632ab" providerId="LiveId" clId="{5A290745-40AF-4AA1-ADA7-B6E92E09696B}" dt="2023-09-19T17:12:32.954" v="145" actId="20577"/>
        <pc:sldMkLst>
          <pc:docMk/>
          <pc:sldMk cId="0" sldId="349"/>
        </pc:sldMkLst>
        <pc:spChg chg="mod">
          <ac:chgData name="Lauren Jones" userId="a8a24de631d632ab" providerId="LiveId" clId="{5A290745-40AF-4AA1-ADA7-B6E92E09696B}" dt="2023-09-19T17:12:32.954" v="145" actId="20577"/>
          <ac:spMkLst>
            <pc:docMk/>
            <pc:sldMk cId="0" sldId="349"/>
            <ac:spMk id="6" creationId="{7AC99FDD-9CCD-42D7-A8B0-476B4965BDC3}"/>
          </ac:spMkLst>
        </pc:spChg>
      </pc:sldChg>
      <pc:sldChg chg="modSp modAnim">
        <pc:chgData name="Lauren Jones" userId="a8a24de631d632ab" providerId="LiveId" clId="{5A290745-40AF-4AA1-ADA7-B6E92E09696B}" dt="2023-09-19T17:05:28.363" v="144" actId="15"/>
        <pc:sldMkLst>
          <pc:docMk/>
          <pc:sldMk cId="4085091147" sldId="962"/>
        </pc:sldMkLst>
        <pc:spChg chg="mod">
          <ac:chgData name="Lauren Jones" userId="a8a24de631d632ab" providerId="LiveId" clId="{5A290745-40AF-4AA1-ADA7-B6E92E09696B}" dt="2023-09-19T17:05:28.363" v="144" actId="15"/>
          <ac:spMkLst>
            <pc:docMk/>
            <pc:sldMk cId="4085091147" sldId="962"/>
            <ac:spMk id="7" creationId="{75C85457-38DB-4419-B202-D45CBDF505D8}"/>
          </ac:spMkLst>
        </pc:spChg>
      </pc:sldChg>
    </pc:docChg>
  </pc:docChgLst>
  <pc:docChgLst>
    <pc:chgData name="Lauren Jones" userId="a8a24de631d632ab" providerId="LiveId" clId="{8F73FA5D-790C-4940-922B-A3334FA5116A}"/>
    <pc:docChg chg="custSel modSld modShowInfo">
      <pc:chgData name="Lauren Jones" userId="a8a24de631d632ab" providerId="LiveId" clId="{8F73FA5D-790C-4940-922B-A3334FA5116A}" dt="2023-05-25T15:48:55.692" v="9" actId="2744"/>
      <pc:docMkLst>
        <pc:docMk/>
      </pc:docMkLst>
      <pc:sldChg chg="addSp delSp modSp mod">
        <pc:chgData name="Lauren Jones" userId="a8a24de631d632ab" providerId="LiveId" clId="{8F73FA5D-790C-4940-922B-A3334FA5116A}" dt="2023-05-25T15:08:58.129" v="8" actId="1076"/>
        <pc:sldMkLst>
          <pc:docMk/>
          <pc:sldMk cId="1343686628" sldId="877"/>
        </pc:sldMkLst>
        <pc:picChg chg="add del mod">
          <ac:chgData name="Lauren Jones" userId="a8a24de631d632ab" providerId="LiveId" clId="{8F73FA5D-790C-4940-922B-A3334FA5116A}" dt="2023-05-25T15:07:29.446" v="4" actId="478"/>
          <ac:picMkLst>
            <pc:docMk/>
            <pc:sldMk cId="1343686628" sldId="877"/>
            <ac:picMk id="4" creationId="{EBD2BAB5-5CC5-3E24-BC68-25F08D2B0DAA}"/>
          </ac:picMkLst>
        </pc:picChg>
        <pc:picChg chg="add mod">
          <ac:chgData name="Lauren Jones" userId="a8a24de631d632ab" providerId="LiveId" clId="{8F73FA5D-790C-4940-922B-A3334FA5116A}" dt="2023-05-25T15:08:58.129" v="8" actId="1076"/>
          <ac:picMkLst>
            <pc:docMk/>
            <pc:sldMk cId="1343686628" sldId="877"/>
            <ac:picMk id="6" creationId="{D171B159-69EA-ED73-3C7C-D6EA1445E276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0782FF-DDF3-4D5C-A1C5-45D95E84FD7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6687A99-DAAD-48D0-AE3D-DAC8A0A5859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cap="none" dirty="0"/>
            <a:t>FULL TRUST PACKAGES which include INCAPACITY PACKAGES</a:t>
          </a:r>
        </a:p>
        <a:p>
          <a:pPr>
            <a:lnSpc>
              <a:spcPct val="100000"/>
            </a:lnSpc>
            <a:defRPr cap="all"/>
          </a:pPr>
          <a:r>
            <a:rPr lang="en-US" sz="1400" dirty="0"/>
            <a:t>OR </a:t>
          </a:r>
        </a:p>
        <a:p>
          <a:pPr>
            <a:lnSpc>
              <a:spcPct val="100000"/>
            </a:lnSpc>
            <a:defRPr cap="all"/>
          </a:pPr>
          <a:r>
            <a:rPr lang="en-US" sz="1400" dirty="0"/>
            <a:t>INCAPACITY PACKAGES ALONE</a:t>
          </a:r>
        </a:p>
      </dgm:t>
    </dgm:pt>
    <dgm:pt modelId="{B3937363-A016-4524-A6D1-F3234AFF8802}" type="parTrans" cxnId="{CFB49FD6-7F59-4ED3-9F76-43EFBA8024C4}">
      <dgm:prSet/>
      <dgm:spPr/>
      <dgm:t>
        <a:bodyPr/>
        <a:lstStyle/>
        <a:p>
          <a:endParaRPr lang="en-US"/>
        </a:p>
      </dgm:t>
    </dgm:pt>
    <dgm:pt modelId="{449FD341-D7B7-42FB-914A-A73D8C945E4A}" type="sibTrans" cxnId="{CFB49FD6-7F59-4ED3-9F76-43EFBA8024C4}">
      <dgm:prSet/>
      <dgm:spPr/>
      <dgm:t>
        <a:bodyPr/>
        <a:lstStyle/>
        <a:p>
          <a:endParaRPr lang="en-US"/>
        </a:p>
      </dgm:t>
    </dgm:pt>
    <dgm:pt modelId="{0C08459E-2C16-4608-90B2-3F42A5E010A3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cap="small" baseline="0" dirty="0"/>
            <a:t>Free Consult </a:t>
          </a:r>
        </a:p>
      </dgm:t>
    </dgm:pt>
    <dgm:pt modelId="{D4ED75CF-CD8E-4827-8DD3-51A87FFB5410}" type="parTrans" cxnId="{A806C066-9B70-42FD-A2FE-777C69EAE190}">
      <dgm:prSet/>
      <dgm:spPr/>
      <dgm:t>
        <a:bodyPr/>
        <a:lstStyle/>
        <a:p>
          <a:endParaRPr lang="en-US"/>
        </a:p>
      </dgm:t>
    </dgm:pt>
    <dgm:pt modelId="{84726551-DEA9-4622-975B-DD1EF35F2B40}" type="sibTrans" cxnId="{A806C066-9B70-42FD-A2FE-777C69EAE190}">
      <dgm:prSet/>
      <dgm:spPr/>
      <dgm:t>
        <a:bodyPr/>
        <a:lstStyle/>
        <a:p>
          <a:endParaRPr lang="en-US"/>
        </a:p>
      </dgm:t>
    </dgm:pt>
    <dgm:pt modelId="{86ED2876-4C06-4DB9-B839-A0179B61B19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cap="small" baseline="0" dirty="0"/>
            <a:t>Fee Ranges</a:t>
          </a:r>
        </a:p>
      </dgm:t>
    </dgm:pt>
    <dgm:pt modelId="{86BA5A70-A350-43C0-9E61-2C54A6B4C33F}" type="parTrans" cxnId="{0ED0E415-7AE6-4A18-9862-66803CDEF9DE}">
      <dgm:prSet/>
      <dgm:spPr/>
      <dgm:t>
        <a:bodyPr/>
        <a:lstStyle/>
        <a:p>
          <a:endParaRPr lang="en-US"/>
        </a:p>
      </dgm:t>
    </dgm:pt>
    <dgm:pt modelId="{D612A6BF-40FA-4010-ABB5-EF78016FD664}" type="sibTrans" cxnId="{0ED0E415-7AE6-4A18-9862-66803CDEF9DE}">
      <dgm:prSet/>
      <dgm:spPr/>
      <dgm:t>
        <a:bodyPr/>
        <a:lstStyle/>
        <a:p>
          <a:endParaRPr lang="en-US"/>
        </a:p>
      </dgm:t>
    </dgm:pt>
    <dgm:pt modelId="{153EB284-E27D-4C83-9E54-8766B3F34180}" type="pres">
      <dgm:prSet presAssocID="{E10782FF-DDF3-4D5C-A1C5-45D95E84FD7C}" presName="root" presStyleCnt="0">
        <dgm:presLayoutVars>
          <dgm:dir/>
          <dgm:resizeHandles val="exact"/>
        </dgm:presLayoutVars>
      </dgm:prSet>
      <dgm:spPr/>
    </dgm:pt>
    <dgm:pt modelId="{69E407E7-5961-4F6D-9F45-486B9A5F2F79}" type="pres">
      <dgm:prSet presAssocID="{E6687A99-DAAD-48D0-AE3D-DAC8A0A58596}" presName="compNode" presStyleCnt="0"/>
      <dgm:spPr/>
    </dgm:pt>
    <dgm:pt modelId="{4DF3BBC7-0C6B-4ED7-80BB-A77172DD9624}" type="pres">
      <dgm:prSet presAssocID="{E6687A99-DAAD-48D0-AE3D-DAC8A0A58596}" presName="iconBgRect" presStyleLbl="bgShp" presStyleIdx="0" presStyleCnt="3"/>
      <dgm:spPr/>
    </dgm:pt>
    <dgm:pt modelId="{2A760DF9-6237-4EE0-9C58-D3D0BB3733CF}" type="pres">
      <dgm:prSet presAssocID="{E6687A99-DAAD-48D0-AE3D-DAC8A0A5859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765D0BA-E343-488A-BD7B-940EA800A339}" type="pres">
      <dgm:prSet presAssocID="{E6687A99-DAAD-48D0-AE3D-DAC8A0A58596}" presName="spaceRect" presStyleCnt="0"/>
      <dgm:spPr/>
    </dgm:pt>
    <dgm:pt modelId="{E49F4BF2-AE8B-49E8-B5E2-F5587C87DD76}" type="pres">
      <dgm:prSet presAssocID="{E6687A99-DAAD-48D0-AE3D-DAC8A0A58596}" presName="textRect" presStyleLbl="revTx" presStyleIdx="0" presStyleCnt="3">
        <dgm:presLayoutVars>
          <dgm:chMax val="1"/>
          <dgm:chPref val="1"/>
        </dgm:presLayoutVars>
      </dgm:prSet>
      <dgm:spPr/>
    </dgm:pt>
    <dgm:pt modelId="{5E94F42F-DF06-4E05-8050-D8369A784D78}" type="pres">
      <dgm:prSet presAssocID="{449FD341-D7B7-42FB-914A-A73D8C945E4A}" presName="sibTrans" presStyleCnt="0"/>
      <dgm:spPr/>
    </dgm:pt>
    <dgm:pt modelId="{3A9D39F5-0F6D-471A-8D2A-C44B92320BB9}" type="pres">
      <dgm:prSet presAssocID="{0C08459E-2C16-4608-90B2-3F42A5E010A3}" presName="compNode" presStyleCnt="0"/>
      <dgm:spPr/>
    </dgm:pt>
    <dgm:pt modelId="{1497C5B6-6AC8-47F0-8A55-3D09C7115903}" type="pres">
      <dgm:prSet presAssocID="{0C08459E-2C16-4608-90B2-3F42A5E010A3}" presName="iconBgRect" presStyleLbl="bgShp" presStyleIdx="1" presStyleCnt="3"/>
      <dgm:spPr>
        <a:solidFill>
          <a:schemeClr val="accent1"/>
        </a:solidFill>
      </dgm:spPr>
    </dgm:pt>
    <dgm:pt modelId="{155C0DBC-CFB0-4FF0-BC3C-0208BFF1803C}" type="pres">
      <dgm:prSet presAssocID="{0C08459E-2C16-4608-90B2-3F42A5E010A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D5CC77BF-D05A-48A3-BAFF-965FAB9AAF18}" type="pres">
      <dgm:prSet presAssocID="{0C08459E-2C16-4608-90B2-3F42A5E010A3}" presName="spaceRect" presStyleCnt="0"/>
      <dgm:spPr/>
    </dgm:pt>
    <dgm:pt modelId="{6639FD5B-38A0-41DA-B9AB-D2D199A8B257}" type="pres">
      <dgm:prSet presAssocID="{0C08459E-2C16-4608-90B2-3F42A5E010A3}" presName="textRect" presStyleLbl="revTx" presStyleIdx="1" presStyleCnt="3">
        <dgm:presLayoutVars>
          <dgm:chMax val="1"/>
          <dgm:chPref val="1"/>
        </dgm:presLayoutVars>
      </dgm:prSet>
      <dgm:spPr/>
    </dgm:pt>
    <dgm:pt modelId="{F509D1ED-3ACA-418E-A403-AA59F28B0623}" type="pres">
      <dgm:prSet presAssocID="{84726551-DEA9-4622-975B-DD1EF35F2B40}" presName="sibTrans" presStyleCnt="0"/>
      <dgm:spPr/>
    </dgm:pt>
    <dgm:pt modelId="{7EE519AC-5F11-45A9-AD80-797DEDBDBB85}" type="pres">
      <dgm:prSet presAssocID="{86ED2876-4C06-4DB9-B839-A0179B61B196}" presName="compNode" presStyleCnt="0"/>
      <dgm:spPr/>
    </dgm:pt>
    <dgm:pt modelId="{6BD04935-EF4A-41D2-ACD3-CA1052E7F838}" type="pres">
      <dgm:prSet presAssocID="{86ED2876-4C06-4DB9-B839-A0179B61B196}" presName="iconBgRect" presStyleLbl="bgShp" presStyleIdx="2" presStyleCnt="3"/>
      <dgm:spPr/>
    </dgm:pt>
    <dgm:pt modelId="{5BEFF7DA-2B19-44D0-A01F-F68100DE342C}" type="pres">
      <dgm:prSet presAssocID="{86ED2876-4C06-4DB9-B839-A0179B61B19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49D4ABCE-7FC1-405E-8127-B7EEAE1FB20F}" type="pres">
      <dgm:prSet presAssocID="{86ED2876-4C06-4DB9-B839-A0179B61B196}" presName="spaceRect" presStyleCnt="0"/>
      <dgm:spPr/>
    </dgm:pt>
    <dgm:pt modelId="{086EDBD5-6CE1-40E0-A76D-328640CAE6CF}" type="pres">
      <dgm:prSet presAssocID="{86ED2876-4C06-4DB9-B839-A0179B61B19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ED0E415-7AE6-4A18-9862-66803CDEF9DE}" srcId="{E10782FF-DDF3-4D5C-A1C5-45D95E84FD7C}" destId="{86ED2876-4C06-4DB9-B839-A0179B61B196}" srcOrd="2" destOrd="0" parTransId="{86BA5A70-A350-43C0-9E61-2C54A6B4C33F}" sibTransId="{D612A6BF-40FA-4010-ABB5-EF78016FD664}"/>
    <dgm:cxn modelId="{761EED16-6E34-461E-9CE9-4B9B032DD3CE}" type="presOf" srcId="{E10782FF-DDF3-4D5C-A1C5-45D95E84FD7C}" destId="{153EB284-E27D-4C83-9E54-8766B3F34180}" srcOrd="0" destOrd="0" presId="urn:microsoft.com/office/officeart/2018/5/layout/IconCircleLabelList"/>
    <dgm:cxn modelId="{0B50082F-1935-4BF6-992A-7E599E1509A5}" type="presOf" srcId="{E6687A99-DAAD-48D0-AE3D-DAC8A0A58596}" destId="{E49F4BF2-AE8B-49E8-B5E2-F5587C87DD76}" srcOrd="0" destOrd="0" presId="urn:microsoft.com/office/officeart/2018/5/layout/IconCircleLabelList"/>
    <dgm:cxn modelId="{F24C7A46-EB12-4D0C-A577-0297AD73A17A}" type="presOf" srcId="{86ED2876-4C06-4DB9-B839-A0179B61B196}" destId="{086EDBD5-6CE1-40E0-A76D-328640CAE6CF}" srcOrd="0" destOrd="0" presId="urn:microsoft.com/office/officeart/2018/5/layout/IconCircleLabelList"/>
    <dgm:cxn modelId="{A806C066-9B70-42FD-A2FE-777C69EAE190}" srcId="{E10782FF-DDF3-4D5C-A1C5-45D95E84FD7C}" destId="{0C08459E-2C16-4608-90B2-3F42A5E010A3}" srcOrd="1" destOrd="0" parTransId="{D4ED75CF-CD8E-4827-8DD3-51A87FFB5410}" sibTransId="{84726551-DEA9-4622-975B-DD1EF35F2B40}"/>
    <dgm:cxn modelId="{1D6A85B1-D840-4C0B-8636-37333B6E72BE}" type="presOf" srcId="{0C08459E-2C16-4608-90B2-3F42A5E010A3}" destId="{6639FD5B-38A0-41DA-B9AB-D2D199A8B257}" srcOrd="0" destOrd="0" presId="urn:microsoft.com/office/officeart/2018/5/layout/IconCircleLabelList"/>
    <dgm:cxn modelId="{CFB49FD6-7F59-4ED3-9F76-43EFBA8024C4}" srcId="{E10782FF-DDF3-4D5C-A1C5-45D95E84FD7C}" destId="{E6687A99-DAAD-48D0-AE3D-DAC8A0A58596}" srcOrd="0" destOrd="0" parTransId="{B3937363-A016-4524-A6D1-F3234AFF8802}" sibTransId="{449FD341-D7B7-42FB-914A-A73D8C945E4A}"/>
    <dgm:cxn modelId="{71FD6971-8B87-4ED6-AEBE-31763386BED9}" type="presParOf" srcId="{153EB284-E27D-4C83-9E54-8766B3F34180}" destId="{69E407E7-5961-4F6D-9F45-486B9A5F2F79}" srcOrd="0" destOrd="0" presId="urn:microsoft.com/office/officeart/2018/5/layout/IconCircleLabelList"/>
    <dgm:cxn modelId="{84336B22-8460-4452-93E3-F4F6F2FB2ACB}" type="presParOf" srcId="{69E407E7-5961-4F6D-9F45-486B9A5F2F79}" destId="{4DF3BBC7-0C6B-4ED7-80BB-A77172DD9624}" srcOrd="0" destOrd="0" presId="urn:microsoft.com/office/officeart/2018/5/layout/IconCircleLabelList"/>
    <dgm:cxn modelId="{7F2CB942-A981-4DBD-A48C-790C0BCDF5C9}" type="presParOf" srcId="{69E407E7-5961-4F6D-9F45-486B9A5F2F79}" destId="{2A760DF9-6237-4EE0-9C58-D3D0BB3733CF}" srcOrd="1" destOrd="0" presId="urn:microsoft.com/office/officeart/2018/5/layout/IconCircleLabelList"/>
    <dgm:cxn modelId="{44D9FE76-FF91-4E6E-A2F4-0F92D3634A35}" type="presParOf" srcId="{69E407E7-5961-4F6D-9F45-486B9A5F2F79}" destId="{8765D0BA-E343-488A-BD7B-940EA800A339}" srcOrd="2" destOrd="0" presId="urn:microsoft.com/office/officeart/2018/5/layout/IconCircleLabelList"/>
    <dgm:cxn modelId="{207D6C36-1C0B-49DD-B0BB-B5F1308A3BE8}" type="presParOf" srcId="{69E407E7-5961-4F6D-9F45-486B9A5F2F79}" destId="{E49F4BF2-AE8B-49E8-B5E2-F5587C87DD76}" srcOrd="3" destOrd="0" presId="urn:microsoft.com/office/officeart/2018/5/layout/IconCircleLabelList"/>
    <dgm:cxn modelId="{62E6E6DA-3B53-4684-94C5-E822694516E6}" type="presParOf" srcId="{153EB284-E27D-4C83-9E54-8766B3F34180}" destId="{5E94F42F-DF06-4E05-8050-D8369A784D78}" srcOrd="1" destOrd="0" presId="urn:microsoft.com/office/officeart/2018/5/layout/IconCircleLabelList"/>
    <dgm:cxn modelId="{414BC806-9B03-4440-8467-82A0F8C643AB}" type="presParOf" srcId="{153EB284-E27D-4C83-9E54-8766B3F34180}" destId="{3A9D39F5-0F6D-471A-8D2A-C44B92320BB9}" srcOrd="2" destOrd="0" presId="urn:microsoft.com/office/officeart/2018/5/layout/IconCircleLabelList"/>
    <dgm:cxn modelId="{C0647AB7-56D1-4F94-B9B3-2F15901359C0}" type="presParOf" srcId="{3A9D39F5-0F6D-471A-8D2A-C44B92320BB9}" destId="{1497C5B6-6AC8-47F0-8A55-3D09C7115903}" srcOrd="0" destOrd="0" presId="urn:microsoft.com/office/officeart/2018/5/layout/IconCircleLabelList"/>
    <dgm:cxn modelId="{16EC7500-CF96-4ED4-BB56-60E79B152B92}" type="presParOf" srcId="{3A9D39F5-0F6D-471A-8D2A-C44B92320BB9}" destId="{155C0DBC-CFB0-4FF0-BC3C-0208BFF1803C}" srcOrd="1" destOrd="0" presId="urn:microsoft.com/office/officeart/2018/5/layout/IconCircleLabelList"/>
    <dgm:cxn modelId="{DEFE6C4A-5F21-4266-9309-C7F16197F52E}" type="presParOf" srcId="{3A9D39F5-0F6D-471A-8D2A-C44B92320BB9}" destId="{D5CC77BF-D05A-48A3-BAFF-965FAB9AAF18}" srcOrd="2" destOrd="0" presId="urn:microsoft.com/office/officeart/2018/5/layout/IconCircleLabelList"/>
    <dgm:cxn modelId="{318ED889-2F58-49E6-8963-33D867E60B6A}" type="presParOf" srcId="{3A9D39F5-0F6D-471A-8D2A-C44B92320BB9}" destId="{6639FD5B-38A0-41DA-B9AB-D2D199A8B257}" srcOrd="3" destOrd="0" presId="urn:microsoft.com/office/officeart/2018/5/layout/IconCircleLabelList"/>
    <dgm:cxn modelId="{35D749F1-CC79-43E8-A8F8-DE074224209E}" type="presParOf" srcId="{153EB284-E27D-4C83-9E54-8766B3F34180}" destId="{F509D1ED-3ACA-418E-A403-AA59F28B0623}" srcOrd="3" destOrd="0" presId="urn:microsoft.com/office/officeart/2018/5/layout/IconCircleLabelList"/>
    <dgm:cxn modelId="{C24F111B-745F-4C88-AF4B-D10B76EE9016}" type="presParOf" srcId="{153EB284-E27D-4C83-9E54-8766B3F34180}" destId="{7EE519AC-5F11-45A9-AD80-797DEDBDBB85}" srcOrd="4" destOrd="0" presId="urn:microsoft.com/office/officeart/2018/5/layout/IconCircleLabelList"/>
    <dgm:cxn modelId="{5FD4C00A-AA60-47C3-BFCD-620BD2F53127}" type="presParOf" srcId="{7EE519AC-5F11-45A9-AD80-797DEDBDBB85}" destId="{6BD04935-EF4A-41D2-ACD3-CA1052E7F838}" srcOrd="0" destOrd="0" presId="urn:microsoft.com/office/officeart/2018/5/layout/IconCircleLabelList"/>
    <dgm:cxn modelId="{1AD3D261-6059-4C18-AAE3-EF3EB00692BE}" type="presParOf" srcId="{7EE519AC-5F11-45A9-AD80-797DEDBDBB85}" destId="{5BEFF7DA-2B19-44D0-A01F-F68100DE342C}" srcOrd="1" destOrd="0" presId="urn:microsoft.com/office/officeart/2018/5/layout/IconCircleLabelList"/>
    <dgm:cxn modelId="{369C0AA8-3BB1-468E-82F9-DA7E0CFE35E2}" type="presParOf" srcId="{7EE519AC-5F11-45A9-AD80-797DEDBDBB85}" destId="{49D4ABCE-7FC1-405E-8127-B7EEAE1FB20F}" srcOrd="2" destOrd="0" presId="urn:microsoft.com/office/officeart/2018/5/layout/IconCircleLabelList"/>
    <dgm:cxn modelId="{BFFA6AE4-89C9-4AFD-BBA9-A4AFDB342B41}" type="presParOf" srcId="{7EE519AC-5F11-45A9-AD80-797DEDBDBB85}" destId="{086EDBD5-6CE1-40E0-A76D-328640CAE6C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3BBC7-0C6B-4ED7-80BB-A77172DD9624}">
      <dsp:nvSpPr>
        <dsp:cNvPr id="0" name=""/>
        <dsp:cNvSpPr/>
      </dsp:nvSpPr>
      <dsp:spPr>
        <a:xfrm>
          <a:off x="556481" y="175525"/>
          <a:ext cx="1475437" cy="14754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760DF9-6237-4EE0-9C58-D3D0BB3733CF}">
      <dsp:nvSpPr>
        <dsp:cNvPr id="0" name=""/>
        <dsp:cNvSpPr/>
      </dsp:nvSpPr>
      <dsp:spPr>
        <a:xfrm>
          <a:off x="870918" y="489962"/>
          <a:ext cx="846562" cy="846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F4BF2-AE8B-49E8-B5E2-F5587C87DD76}">
      <dsp:nvSpPr>
        <dsp:cNvPr id="0" name=""/>
        <dsp:cNvSpPr/>
      </dsp:nvSpPr>
      <dsp:spPr>
        <a:xfrm>
          <a:off x="84825" y="2110525"/>
          <a:ext cx="2418750" cy="139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cap="none" dirty="0"/>
            <a:t>FULL TRUST PACKAGES which include INCAPACITY PACKAGES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OR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INCAPACITY PACKAGES ALONE</a:t>
          </a:r>
        </a:p>
      </dsp:txBody>
      <dsp:txXfrm>
        <a:off x="84825" y="2110525"/>
        <a:ext cx="2418750" cy="1392187"/>
      </dsp:txXfrm>
    </dsp:sp>
    <dsp:sp modelId="{1497C5B6-6AC8-47F0-8A55-3D09C7115903}">
      <dsp:nvSpPr>
        <dsp:cNvPr id="0" name=""/>
        <dsp:cNvSpPr/>
      </dsp:nvSpPr>
      <dsp:spPr>
        <a:xfrm>
          <a:off x="3398512" y="175525"/>
          <a:ext cx="1475437" cy="1475437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5C0DBC-CFB0-4FF0-BC3C-0208BFF1803C}">
      <dsp:nvSpPr>
        <dsp:cNvPr id="0" name=""/>
        <dsp:cNvSpPr/>
      </dsp:nvSpPr>
      <dsp:spPr>
        <a:xfrm>
          <a:off x="3712950" y="489962"/>
          <a:ext cx="846562" cy="846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9FD5B-38A0-41DA-B9AB-D2D199A8B257}">
      <dsp:nvSpPr>
        <dsp:cNvPr id="0" name=""/>
        <dsp:cNvSpPr/>
      </dsp:nvSpPr>
      <dsp:spPr>
        <a:xfrm>
          <a:off x="2926856" y="2110525"/>
          <a:ext cx="2418750" cy="139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cap="small" baseline="0" dirty="0"/>
            <a:t>Free Consult </a:t>
          </a:r>
        </a:p>
      </dsp:txBody>
      <dsp:txXfrm>
        <a:off x="2926856" y="2110525"/>
        <a:ext cx="2418750" cy="1392187"/>
      </dsp:txXfrm>
    </dsp:sp>
    <dsp:sp modelId="{6BD04935-EF4A-41D2-ACD3-CA1052E7F838}">
      <dsp:nvSpPr>
        <dsp:cNvPr id="0" name=""/>
        <dsp:cNvSpPr/>
      </dsp:nvSpPr>
      <dsp:spPr>
        <a:xfrm>
          <a:off x="6240544" y="175525"/>
          <a:ext cx="1475437" cy="14754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EFF7DA-2B19-44D0-A01F-F68100DE342C}">
      <dsp:nvSpPr>
        <dsp:cNvPr id="0" name=""/>
        <dsp:cNvSpPr/>
      </dsp:nvSpPr>
      <dsp:spPr>
        <a:xfrm>
          <a:off x="6554981" y="489962"/>
          <a:ext cx="846562" cy="846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EDBD5-6CE1-40E0-A76D-328640CAE6CF}">
      <dsp:nvSpPr>
        <dsp:cNvPr id="0" name=""/>
        <dsp:cNvSpPr/>
      </dsp:nvSpPr>
      <dsp:spPr>
        <a:xfrm>
          <a:off x="5768887" y="2110525"/>
          <a:ext cx="2418750" cy="139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cap="small" baseline="0" dirty="0"/>
            <a:t>Fee Ranges</a:t>
          </a:r>
        </a:p>
      </dsp:txBody>
      <dsp:txXfrm>
        <a:off x="5768887" y="2110525"/>
        <a:ext cx="2418750" cy="1392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3775FF-8193-4AAA-80E5-E538069409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LAUREN – INTRO ABOUT Presentation packets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775FF-8193-4AAA-80E5-E53806940967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527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E016F1-BA2B-4B10-82C9-4A852FFBB6A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863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E016F1-BA2B-4B10-82C9-4A852FFBB6A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3775FF-8193-4AAA-80E5-E53806940967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7139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How many think that estate planning is just for the rich and famous?  Something that you need only if you have a lot of money?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Estate planning is for everyone.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There are several benefits to estate planning for individuals and families on all income levels. 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D231F5-F337-4365-A80E-44BAC9AE2CC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271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How many think that estate planning is just for the rich and famous?  Something that you need only if you have a lot of money?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Estate planning is for everyone.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There are several benefits to estate planning for individuals and families on all income levels. 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D231F5-F337-4365-A80E-44BAC9AE2CC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273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How many think that estate planning is just for the rich and famous?  Something that you need only if you have a lot of money?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Estate planning is for everyone.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There are several benefits to estate planning for individuals and families on all income levels. 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D231F5-F337-4365-A80E-44BAC9AE2CC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881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How many think that estate planning is just for the rich and famous?  Something that you need only if you have a lot of money?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Estate planning is for everyone.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There are several benefits to estate planning for individuals and families on all income levels. 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D231F5-F337-4365-A80E-44BAC9AE2CC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452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How many think that estate planning is just for the rich and famous?  Something that you need only if you have a lot of money?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Estate planning is for everyone.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There are several benefits to estate planning for individuals and families on all income levels. 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D231F5-F337-4365-A80E-44BAC9AE2CC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480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How many think that estate planning is just for the rich and famous?  Something that you need only if you have a lot of money?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Estate planning is for everyone.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There are several benefits to estate planning for individuals and families on all income levels. 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D231F5-F337-4365-A80E-44BAC9AE2CC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385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$400,000 home totals $11,000 </a:t>
            </a: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anose="020405030504060302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E016F1-BA2B-4B10-82C9-4A852FFBB6A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004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7234AF4-BDBC-484B-AE07-D87E10ECBAF5}" type="datetimeFigureOut">
              <a:rPr lang="en-US" smtClean="0"/>
              <a:pPr>
                <a:defRPr/>
              </a:pPr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BA95BC03-859C-43F5-84B2-E30F4CF93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059841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6D07A0-D9B9-429E-A397-6B3F382353C1}" type="datetimeFigureOut">
              <a:rPr lang="en-US" smtClean="0"/>
              <a:pPr>
                <a:defRPr/>
              </a:pPr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D45BE-0912-43B5-B479-45BEA8ED0B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525366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72B8F245-FE4E-4344-9D8F-66D4EB558A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598325"/>
      </p:ext>
    </p:extLst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0195821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AA6597-029D-45E7-A991-B262D1C7AC92}" type="datetimeFigureOut">
              <a:rPr lang="en-US" smtClean="0"/>
              <a:pPr>
                <a:defRPr/>
              </a:pPr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17449-EFF5-4622-92C4-B96DC64BE9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322019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B8846C3-A847-4EDD-A5B9-D38139995193}" type="datetimeFigureOut">
              <a:rPr lang="en-US" smtClean="0"/>
              <a:pPr>
                <a:defRPr/>
              </a:pPr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414AF010-3618-43BF-92F5-72F4979E1B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73044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E20259-452A-4651-9CD8-6031B55CF671}" type="datetimeFigureOut">
              <a:rPr lang="en-US" smtClean="0"/>
              <a:pPr>
                <a:defRPr/>
              </a:pPr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95DF0-8E1A-431D-A414-B770E813FE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522317"/>
      </p:ext>
    </p:extLst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A43545-F9A2-4144-B503-39FCEB6632CB}" type="datetimeFigureOut">
              <a:rPr lang="en-US" smtClean="0"/>
              <a:pPr>
                <a:defRPr/>
              </a:pPr>
              <a:t>9/19/2023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3CA48-2A99-466D-AE32-E3287E58AD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847056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02BA4F-2FAB-40D0-926B-985EC5D94500}" type="datetimeFigureOut">
              <a:rPr lang="en-US" smtClean="0"/>
              <a:pPr>
                <a:defRPr/>
              </a:pPr>
              <a:t>9/19/2023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7B880-63D8-497B-8DDA-E63B912A9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958908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09A94B-5FCF-4C0C-A58E-30C020B8D41D}" type="datetimeFigureOut">
              <a:rPr lang="en-US" smtClean="0"/>
              <a:pPr>
                <a:defRPr/>
              </a:pPr>
              <a:t>9/19/2023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12AD25-FBC8-4B11-BB6B-27596CF291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945572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B7B6DC1C-9D4D-4006-8E7B-16A8C86F64C5}" type="datetimeFigureOut">
              <a:rPr lang="en-US" smtClean="0"/>
              <a:pPr>
                <a:defRPr/>
              </a:pPr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A9AED7C5-446A-445C-AE3A-A50A5FFA4C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944317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F5A6F6-D8E2-4A06-9FEB-2E87CE49D4B0}" type="datetimeFigureOut">
              <a:rPr lang="en-US" smtClean="0"/>
              <a:pPr>
                <a:defRPr/>
              </a:pPr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E5983-E9C8-42A9-921B-12ABD6DF0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863452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05E6E">
                <a:lumMod val="100000"/>
              </a:srgbClr>
            </a:gs>
            <a:gs pos="68000">
              <a:schemeClr val="bg1"/>
            </a:gs>
            <a:gs pos="100000">
              <a:srgbClr val="105E6E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FD2B8E96-31A7-4436-86AC-A22A125D3C6A}" type="datetimeFigureOut">
              <a:rPr lang="en-US" smtClean="0"/>
              <a:pPr>
                <a:defRPr/>
              </a:pPr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CC19CBA8-9C3A-4070-A336-108E45B535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0606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27" r:id="rId12"/>
  </p:sldLayoutIdLst>
  <p:transition spd="slow">
    <p:dissolve/>
  </p:transition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1" name="Rectangle 135">
            <a:extLst>
              <a:ext uri="{FF2B5EF4-FFF2-40B4-BE49-F238E27FC236}">
                <a16:creationId xmlns:a16="http://schemas.microsoft.com/office/drawing/2014/main" id="{5535DAA1-B7FB-41AB-BA45-ECFC99D82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6D225CEC-19E5-40D0-B1CE-4E884C9C1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BEF873D1-568B-4D8E-AF50-0382A7114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9E51D150-D0BE-47A3-AA5B-3F71488E5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A3EC344B-E4D2-4F05-86FF-A2109058C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899" y="4199467"/>
            <a:ext cx="8472550" cy="21910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5893" y="4267200"/>
            <a:ext cx="8245162" cy="137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cap="small" dirty="0">
                <a:solidFill>
                  <a:srgbClr val="FFFFFF"/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Estate Planning Misconceptions</a:t>
            </a:r>
            <a:b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endParaRPr lang="en-US" altLang="en-US" sz="2800" dirty="0">
              <a:solidFill>
                <a:srgbClr val="FFFFFF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5895" y="5475712"/>
            <a:ext cx="8245160" cy="7825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200" cap="none" dirty="0">
                <a:solidFill>
                  <a:srgbClr val="EBEBEB"/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LAUREN C. JONES LAW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200" cap="none" dirty="0">
                <a:solidFill>
                  <a:srgbClr val="EBEBEB"/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916-226-4470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200" cap="none" dirty="0">
                <a:solidFill>
                  <a:srgbClr val="EBEBEB"/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info@laurencjoneslaw.com</a:t>
            </a:r>
          </a:p>
          <a:p>
            <a:pPr eaLnBrk="1" hangingPunct="1">
              <a:lnSpc>
                <a:spcPct val="90000"/>
              </a:lnSpc>
            </a:pPr>
            <a:endParaRPr lang="en-US" altLang="en-US" sz="400" cap="none" dirty="0">
              <a:solidFill>
                <a:srgbClr val="EBEBEB"/>
              </a:solidFill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 descr="Diagram, shape&#10;&#10;Description automatically generated with medium confidence">
            <a:extLst>
              <a:ext uri="{FF2B5EF4-FFF2-40B4-BE49-F238E27FC236}">
                <a16:creationId xmlns:a16="http://schemas.microsoft.com/office/drawing/2014/main" id="{0EC97AA6-C7EA-46CB-B9CD-A2C5ED73EE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29" r="5891"/>
          <a:stretch/>
        </p:blipFill>
        <p:spPr>
          <a:xfrm>
            <a:off x="334899" y="599725"/>
            <a:ext cx="8469107" cy="355725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34BFB7C5-23B6-4047-BF5E-F9EEBB437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37DA931-62D6-4B32-9103-84C0960AE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8315" y="457200"/>
            <a:ext cx="4686340" cy="5859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1617259" y="849745"/>
            <a:ext cx="4145245" cy="474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5200" i="0" cap="small" dirty="0">
                <a:solidFill>
                  <a:srgbClr val="FFFFFF"/>
                </a:solidFill>
              </a:rPr>
              <a:t>Big Differences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695E140-9B6E-43E9-B17E-CDFE3FCA8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7404" y="453642"/>
            <a:ext cx="2711696" cy="586329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3197" y="668740"/>
            <a:ext cx="2360282" cy="4926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defRPr/>
            </a:pPr>
            <a:r>
              <a:rPr lang="en-US" altLang="en-US" sz="2800" b="0" i="0" cap="small" dirty="0">
                <a:solidFill>
                  <a:srgbClr val="FFFFFF"/>
                </a:solidFill>
              </a:rPr>
              <a:t>between will and revocable living trust</a:t>
            </a:r>
            <a:endParaRPr lang="en-US" sz="2800" b="0" i="0" cap="small" dirty="0">
              <a:solidFill>
                <a:srgbClr val="FFFFFF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BC3CD9F-A361-4496-A6E0-24338B2A6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5893" y="457201"/>
            <a:ext cx="829623" cy="585973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3497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3F09C6-4F57-4B05-9592-E253D8BC6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79A26B8-6C4E-452B-ADD3-ED324A7AB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D1D8ED6F-5C01-4733-A9B6-1782E22814B8}"/>
              </a:ext>
            </a:extLst>
          </p:cNvPr>
          <p:cNvSpPr txBox="1">
            <a:spLocks/>
          </p:cNvSpPr>
          <p:nvPr/>
        </p:nvSpPr>
        <p:spPr bwMode="auto">
          <a:xfrm>
            <a:off x="5105400" y="617965"/>
            <a:ext cx="3492007" cy="13565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mbria Math" panose="02040503050406030204" pitchFamily="18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mbria Math" panose="02040503050406030204" pitchFamily="18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mbria Math" panose="02040503050406030204" pitchFamily="18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mbria Math" panose="02040503050406030204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eaLnBrk="1" fontAlgn="base" hangingPunct="1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en-US" sz="2800" i="0" u="sng" strike="noStrike" cap="small" spc="0" normalizeH="0" noProof="0" dirty="0">
                <a:ln>
                  <a:noFill/>
                </a:ln>
                <a:effectLst/>
                <a:uLnTx/>
                <a:uFillTx/>
              </a:rPr>
              <a:t>Revocable Living Trust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03E4FEE-2E6A-44AB-B6BA-C1AD0CD6D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4204358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817EB59-13B3-43DA-9B91-A7CC174A6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8238" y="457200"/>
            <a:ext cx="4200005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B4167E1-E2B0-4192-8DA2-6967DDFF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1782" y="614407"/>
            <a:ext cx="4207476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C7FBE7-72C4-4CE3-876A-B9A1B28F3F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22969" y="2958794"/>
            <a:ext cx="1832578" cy="18325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C2F9B3-E48C-487A-8FF2-A925D7D4B151}"/>
              </a:ext>
            </a:extLst>
          </p:cNvPr>
          <p:cNvSpPr txBox="1"/>
          <p:nvPr/>
        </p:nvSpPr>
        <p:spPr>
          <a:xfrm>
            <a:off x="537670" y="2106076"/>
            <a:ext cx="2618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Transfers Assets upon death to who you choose</a:t>
            </a:r>
          </a:p>
        </p:txBody>
      </p:sp>
      <p:sp>
        <p:nvSpPr>
          <p:cNvPr id="26" name="Title 6">
            <a:extLst>
              <a:ext uri="{FF2B5EF4-FFF2-40B4-BE49-F238E27FC236}">
                <a16:creationId xmlns:a16="http://schemas.microsoft.com/office/drawing/2014/main" id="{C7909D44-13AC-4B5C-9467-8B28E6D31AFD}"/>
              </a:ext>
            </a:extLst>
          </p:cNvPr>
          <p:cNvSpPr txBox="1">
            <a:spLocks/>
          </p:cNvSpPr>
          <p:nvPr/>
        </p:nvSpPr>
        <p:spPr bwMode="auto">
          <a:xfrm>
            <a:off x="525110" y="631821"/>
            <a:ext cx="3726367" cy="13372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mbria Math" panose="02040503050406030204" pitchFamily="18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mbria Math" panose="02040503050406030204" pitchFamily="18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mbria Math" panose="02040503050406030204" pitchFamily="18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mbria Math" panose="02040503050406030204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eaLnBrk="1" fontAlgn="base" hangingPunct="1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en-US" sz="2800" i="0" u="sng" strike="noStrike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Will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DC8505-1E59-4915-A068-A1E0B1F13FE9}"/>
              </a:ext>
            </a:extLst>
          </p:cNvPr>
          <p:cNvSpPr txBox="1"/>
          <p:nvPr/>
        </p:nvSpPr>
        <p:spPr>
          <a:xfrm>
            <a:off x="5105400" y="2122601"/>
            <a:ext cx="2618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cs typeface="+mn-cs"/>
              </a:rPr>
              <a:t>Transfers Assets upon death to who you choose</a:t>
            </a:r>
          </a:p>
        </p:txBody>
      </p:sp>
    </p:spTree>
    <p:extLst>
      <p:ext uri="{BB962C8B-B14F-4D97-AF65-F5344CB8AC3E}">
        <p14:creationId xmlns:p14="http://schemas.microsoft.com/office/powerpoint/2010/main" val="3359998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3F09C6-4F57-4B05-9592-E253D8BC6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79A26B8-6C4E-452B-ADD3-ED324A7AB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D1D8ED6F-5C01-4733-A9B6-1782E22814B8}"/>
              </a:ext>
            </a:extLst>
          </p:cNvPr>
          <p:cNvSpPr txBox="1">
            <a:spLocks/>
          </p:cNvSpPr>
          <p:nvPr/>
        </p:nvSpPr>
        <p:spPr bwMode="auto">
          <a:xfrm>
            <a:off x="5105400" y="617965"/>
            <a:ext cx="3492007" cy="13565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mbria Math" panose="02040503050406030204" pitchFamily="18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mbria Math" panose="02040503050406030204" pitchFamily="18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mbria Math" panose="02040503050406030204" pitchFamily="18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mbria Math" panose="02040503050406030204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eaLnBrk="1" fontAlgn="base" hangingPunct="1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en-US" sz="2800" i="0" u="sng" strike="noStrike" cap="small" spc="0" normalizeH="0" noProof="0" dirty="0">
                <a:ln>
                  <a:noFill/>
                </a:ln>
                <a:effectLst/>
                <a:uLnTx/>
                <a:uFillTx/>
              </a:rPr>
              <a:t>Revocable Living Trust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03E4FEE-2E6A-44AB-B6BA-C1AD0CD6D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4204358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817EB59-13B3-43DA-9B91-A7CC174A6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8238" y="457200"/>
            <a:ext cx="4200005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B4167E1-E2B0-4192-8DA2-6967DDFF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1782" y="614407"/>
            <a:ext cx="4207476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C2F9B3-E48C-487A-8FF2-A925D7D4B151}"/>
              </a:ext>
            </a:extLst>
          </p:cNvPr>
          <p:cNvSpPr txBox="1"/>
          <p:nvPr/>
        </p:nvSpPr>
        <p:spPr>
          <a:xfrm>
            <a:off x="537670" y="2106076"/>
            <a:ext cx="2618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Transfers Assets upon death to who you choose</a:t>
            </a:r>
          </a:p>
        </p:txBody>
      </p:sp>
      <p:sp>
        <p:nvSpPr>
          <p:cNvPr id="26" name="Title 6">
            <a:extLst>
              <a:ext uri="{FF2B5EF4-FFF2-40B4-BE49-F238E27FC236}">
                <a16:creationId xmlns:a16="http://schemas.microsoft.com/office/drawing/2014/main" id="{C7909D44-13AC-4B5C-9467-8B28E6D31AFD}"/>
              </a:ext>
            </a:extLst>
          </p:cNvPr>
          <p:cNvSpPr txBox="1">
            <a:spLocks/>
          </p:cNvSpPr>
          <p:nvPr/>
        </p:nvSpPr>
        <p:spPr bwMode="auto">
          <a:xfrm>
            <a:off x="525110" y="631821"/>
            <a:ext cx="3726367" cy="13372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mbria Math" panose="02040503050406030204" pitchFamily="18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mbria Math" panose="02040503050406030204" pitchFamily="18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mbria Math" panose="02040503050406030204" pitchFamily="18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mbria Math" panose="02040503050406030204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eaLnBrk="1" fontAlgn="base" hangingPunct="1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en-US" sz="2800" i="0" u="sng" strike="noStrike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Will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DC8505-1E59-4915-A068-A1E0B1F13FE9}"/>
              </a:ext>
            </a:extLst>
          </p:cNvPr>
          <p:cNvSpPr txBox="1"/>
          <p:nvPr/>
        </p:nvSpPr>
        <p:spPr>
          <a:xfrm>
            <a:off x="5105400" y="2122601"/>
            <a:ext cx="2618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cs typeface="+mn-cs"/>
              </a:rPr>
              <a:t>Transfers Assets upon death to who you choose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8454B9-54DF-4846-BBC5-59A3A4CDF15E}"/>
              </a:ext>
            </a:extLst>
          </p:cNvPr>
          <p:cNvSpPr txBox="1"/>
          <p:nvPr/>
        </p:nvSpPr>
        <p:spPr>
          <a:xfrm>
            <a:off x="5638800" y="3428999"/>
            <a:ext cx="261840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E7E6E6">
                    <a:lumMod val="25000"/>
                  </a:srgbClr>
                </a:solidFill>
              </a:rPr>
              <a:t>But…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	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E7E6E6">
                  <a:lumMod val="25000"/>
                </a:srgbClr>
              </a:solidFill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also allows management of asset while living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C7AA2F-93B7-4F0B-932C-02C0BF2758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22969" y="2958794"/>
            <a:ext cx="1832578" cy="183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98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3F09C6-4F57-4B05-9592-E253D8BC6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79A26B8-6C4E-452B-ADD3-ED324A7AB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D1D8ED6F-5C01-4733-A9B6-1782E22814B8}"/>
              </a:ext>
            </a:extLst>
          </p:cNvPr>
          <p:cNvSpPr txBox="1">
            <a:spLocks/>
          </p:cNvSpPr>
          <p:nvPr/>
        </p:nvSpPr>
        <p:spPr bwMode="auto">
          <a:xfrm>
            <a:off x="5105400" y="617965"/>
            <a:ext cx="3492007" cy="13565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mbria Math" panose="02040503050406030204" pitchFamily="18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mbria Math" panose="02040503050406030204" pitchFamily="18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mbria Math" panose="02040503050406030204" pitchFamily="18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mbria Math" panose="02040503050406030204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eaLnBrk="1" fontAlgn="base" hangingPunct="1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en-US" sz="2800" i="0" u="sng" strike="noStrike" cap="small" spc="0" normalizeH="0" noProof="0" dirty="0">
                <a:ln>
                  <a:noFill/>
                </a:ln>
                <a:effectLst/>
                <a:uLnTx/>
                <a:uFillTx/>
              </a:rPr>
              <a:t>Revocable Living Trust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03E4FEE-2E6A-44AB-B6BA-C1AD0CD6D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4204358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817EB59-13B3-43DA-9B91-A7CC174A6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8238" y="457200"/>
            <a:ext cx="4200005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B4167E1-E2B0-4192-8DA2-6967DDFF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1782" y="614407"/>
            <a:ext cx="4207476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C2F9B3-E48C-487A-8FF2-A925D7D4B151}"/>
              </a:ext>
            </a:extLst>
          </p:cNvPr>
          <p:cNvSpPr txBox="1"/>
          <p:nvPr/>
        </p:nvSpPr>
        <p:spPr>
          <a:xfrm>
            <a:off x="537670" y="2106076"/>
            <a:ext cx="2618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Still required to go through probate</a:t>
            </a:r>
          </a:p>
        </p:txBody>
      </p:sp>
      <p:sp>
        <p:nvSpPr>
          <p:cNvPr id="26" name="Title 6">
            <a:extLst>
              <a:ext uri="{FF2B5EF4-FFF2-40B4-BE49-F238E27FC236}">
                <a16:creationId xmlns:a16="http://schemas.microsoft.com/office/drawing/2014/main" id="{C7909D44-13AC-4B5C-9467-8B28E6D31AFD}"/>
              </a:ext>
            </a:extLst>
          </p:cNvPr>
          <p:cNvSpPr txBox="1">
            <a:spLocks/>
          </p:cNvSpPr>
          <p:nvPr/>
        </p:nvSpPr>
        <p:spPr bwMode="auto">
          <a:xfrm>
            <a:off x="525110" y="631821"/>
            <a:ext cx="3726367" cy="13372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mbria Math" panose="02040503050406030204" pitchFamily="18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mbria Math" panose="02040503050406030204" pitchFamily="18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mbria Math" panose="02040503050406030204" pitchFamily="18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mbria Math" panose="02040503050406030204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eaLnBrk="1" fontAlgn="base" hangingPunct="1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en-US" sz="2800" i="0" u="sng" strike="noStrike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Will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DC8505-1E59-4915-A068-A1E0B1F13FE9}"/>
              </a:ext>
            </a:extLst>
          </p:cNvPr>
          <p:cNvSpPr txBox="1"/>
          <p:nvPr/>
        </p:nvSpPr>
        <p:spPr>
          <a:xfrm>
            <a:off x="5105400" y="2122601"/>
            <a:ext cx="2618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cs typeface="+mn-cs"/>
              </a:rPr>
              <a:t>Avoids Probate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2B4716-7566-444D-5959-6896F4C417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22969" y="2958794"/>
            <a:ext cx="1832578" cy="183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73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4"/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r>
              <a:rPr lang="en-US" altLang="en-US" cap="small" dirty="0">
                <a:solidFill>
                  <a:srgbClr val="EBEBEB"/>
                </a:solidFill>
              </a:rPr>
              <a:t>Current Probate Attorney’s Fees: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9EEE5A-0B88-408B-BE54-28254F5E411A}"/>
              </a:ext>
            </a:extLst>
          </p:cNvPr>
          <p:cNvSpPr txBox="1"/>
          <p:nvPr/>
        </p:nvSpPr>
        <p:spPr>
          <a:xfrm>
            <a:off x="707294" y="2667000"/>
            <a:ext cx="7217505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4% of the first $100,000 of the gross value of the probate estate</a:t>
            </a:r>
          </a:p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3% of the next $100,000</a:t>
            </a:r>
          </a:p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2% of the next $800,000</a:t>
            </a:r>
          </a:p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1% of the next $9 million</a:t>
            </a:r>
          </a:p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.5% of the next $15 million</a:t>
            </a:r>
          </a:p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A reasonable amount (determined by the court) for any amounts higher than $25 million.</a:t>
            </a:r>
          </a:p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*This doesn’t include Court costs and fees to the administrator.</a:t>
            </a:r>
          </a:p>
        </p:txBody>
      </p:sp>
    </p:spTree>
    <p:extLst>
      <p:ext uri="{BB962C8B-B14F-4D97-AF65-F5344CB8AC3E}">
        <p14:creationId xmlns:p14="http://schemas.microsoft.com/office/powerpoint/2010/main" val="4001551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4"/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r>
              <a:rPr lang="en-US" altLang="en-US" cap="small" dirty="0">
                <a:solidFill>
                  <a:srgbClr val="EBEBEB"/>
                </a:solidFill>
              </a:rPr>
              <a:t>Probate Takes 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9EEE5A-0B88-408B-BE54-28254F5E411A}"/>
              </a:ext>
            </a:extLst>
          </p:cNvPr>
          <p:cNvSpPr txBox="1"/>
          <p:nvPr/>
        </p:nvSpPr>
        <p:spPr>
          <a:xfrm>
            <a:off x="707294" y="2667000"/>
            <a:ext cx="721750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It takes a least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a month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from filing your Petition to get appointed as Administrator to be able manage accounts and/or assets.  </a:t>
            </a:r>
            <a:r>
              <a:rPr lang="en-US" sz="2000" dirty="0">
                <a:solidFill>
                  <a:srgbClr val="E7E6E6">
                    <a:lumMod val="25000"/>
                  </a:srgbClr>
                </a:solidFill>
              </a:rPr>
              <a:t>In some counties right now,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it takes </a:t>
            </a:r>
            <a:r>
              <a:rPr lang="en-US" sz="2000" b="1" u="sng" dirty="0">
                <a:solidFill>
                  <a:srgbClr val="E7E6E6">
                    <a:lumMod val="25000"/>
                  </a:srgbClr>
                </a:solidFill>
              </a:rPr>
              <a:t>6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months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. </a:t>
            </a:r>
          </a:p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Average time for probate to finish and assets to be disbursed is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8 months – a year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. In some counties, it takes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a year - 3 years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26392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3F09C6-4F57-4B05-9592-E253D8BC6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79A26B8-6C4E-452B-ADD3-ED324A7AB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D1D8ED6F-5C01-4733-A9B6-1782E22814B8}"/>
              </a:ext>
            </a:extLst>
          </p:cNvPr>
          <p:cNvSpPr txBox="1">
            <a:spLocks/>
          </p:cNvSpPr>
          <p:nvPr/>
        </p:nvSpPr>
        <p:spPr bwMode="auto">
          <a:xfrm>
            <a:off x="5105400" y="617965"/>
            <a:ext cx="3492007" cy="13565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mbria Math" panose="02040503050406030204" pitchFamily="18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mbria Math" panose="02040503050406030204" pitchFamily="18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mbria Math" panose="02040503050406030204" pitchFamily="18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mbria Math" panose="02040503050406030204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eaLnBrk="1" fontAlgn="base" hangingPunct="1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en-US" sz="2800" i="0" u="sng" strike="noStrike" cap="small" spc="0" normalizeH="0" noProof="0" dirty="0">
                <a:ln>
                  <a:noFill/>
                </a:ln>
                <a:effectLst/>
                <a:uLnTx/>
                <a:uFillTx/>
              </a:rPr>
              <a:t>Revocable Living Trust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03E4FEE-2E6A-44AB-B6BA-C1AD0CD6D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4204358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817EB59-13B3-43DA-9B91-A7CC174A6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8238" y="457200"/>
            <a:ext cx="4200005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B4167E1-E2B0-4192-8DA2-6967DDFF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1782" y="614407"/>
            <a:ext cx="4207476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C2F9B3-E48C-487A-8FF2-A925D7D4B151}"/>
              </a:ext>
            </a:extLst>
          </p:cNvPr>
          <p:cNvSpPr txBox="1"/>
          <p:nvPr/>
        </p:nvSpPr>
        <p:spPr>
          <a:xfrm>
            <a:off x="537670" y="2106076"/>
            <a:ext cx="2618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Does not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handle assets when you are incapacitated</a:t>
            </a:r>
          </a:p>
        </p:txBody>
      </p:sp>
      <p:sp>
        <p:nvSpPr>
          <p:cNvPr id="26" name="Title 6">
            <a:extLst>
              <a:ext uri="{FF2B5EF4-FFF2-40B4-BE49-F238E27FC236}">
                <a16:creationId xmlns:a16="http://schemas.microsoft.com/office/drawing/2014/main" id="{C7909D44-13AC-4B5C-9467-8B28E6D31AFD}"/>
              </a:ext>
            </a:extLst>
          </p:cNvPr>
          <p:cNvSpPr txBox="1">
            <a:spLocks/>
          </p:cNvSpPr>
          <p:nvPr/>
        </p:nvSpPr>
        <p:spPr bwMode="auto">
          <a:xfrm>
            <a:off x="525110" y="631821"/>
            <a:ext cx="3726367" cy="13372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mbria Math" panose="02040503050406030204" pitchFamily="18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mbria Math" panose="02040503050406030204" pitchFamily="18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mbria Math" panose="02040503050406030204" pitchFamily="18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mbria Math" panose="02040503050406030204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eaLnBrk="1" fontAlgn="base" hangingPunct="1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en-US" sz="2800" i="0" u="sng" strike="noStrike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Will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DC8505-1E59-4915-A068-A1E0B1F13FE9}"/>
              </a:ext>
            </a:extLst>
          </p:cNvPr>
          <p:cNvSpPr txBox="1"/>
          <p:nvPr/>
        </p:nvSpPr>
        <p:spPr>
          <a:xfrm>
            <a:off x="5105400" y="2122601"/>
            <a:ext cx="2618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cs typeface="+mn-cs"/>
              </a:rPr>
              <a:t>Handles assets when you are incapacitated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C31A7A-A09A-9100-EDD3-C6D9F38C41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22969" y="2958794"/>
            <a:ext cx="1832578" cy="183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81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4"/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r>
              <a:rPr lang="en-US" altLang="en-US" b="0" i="0" kern="1200" cap="small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What Else Can A Revocable Living Trust Do? </a:t>
            </a:r>
          </a:p>
        </p:txBody>
      </p:sp>
      <p:sp>
        <p:nvSpPr>
          <p:cNvPr id="81923" name="Content Placeholder 5"/>
          <p:cNvSpPr>
            <a:spLocks noGrp="1"/>
          </p:cNvSpPr>
          <p:nvPr>
            <p:ph sz="half" idx="1"/>
          </p:nvPr>
        </p:nvSpPr>
        <p:spPr>
          <a:xfrm>
            <a:off x="3292062" y="2548281"/>
            <a:ext cx="5365709" cy="365868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eaLnBrk="1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altLang="en-US" dirty="0"/>
          </a:p>
          <a:p>
            <a:pPr marL="457200" lvl="1" indent="0" eaLnBrk="1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altLang="en-US" dirty="0"/>
          </a:p>
          <a:p>
            <a:pPr marL="457200" lvl="1" indent="0" eaLnBrk="1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altLang="en-US" dirty="0"/>
          </a:p>
          <a:p>
            <a:pPr marL="457200" lvl="1" indent="0" eaLnBrk="1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altLang="en-US" dirty="0"/>
          </a:p>
          <a:p>
            <a:pPr marL="457200" lvl="1" indent="0" eaLnBrk="1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altLang="en-US" dirty="0"/>
          </a:p>
          <a:p>
            <a:pPr marL="457200" lvl="1" indent="0" eaLnBrk="1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altLang="en-US" dirty="0"/>
          </a:p>
          <a:p>
            <a:pPr marL="0" indent="0" eaLnBrk="1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altLang="en-US" dirty="0"/>
          </a:p>
          <a:p>
            <a:pPr eaLnBrk="1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9EEE5A-0B88-408B-BE54-28254F5E411A}"/>
              </a:ext>
            </a:extLst>
          </p:cNvPr>
          <p:cNvSpPr txBox="1"/>
          <p:nvPr/>
        </p:nvSpPr>
        <p:spPr>
          <a:xfrm>
            <a:off x="707294" y="2682657"/>
            <a:ext cx="721750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Allow assets to be held and disbursed over ages, time periods, or upon specific events.</a:t>
            </a:r>
          </a:p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Based upon  your provisions, Trustee can create new trusts to hold and administer assets after your death.</a:t>
            </a:r>
          </a:p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Assets held in trust after death can continue to grow.</a:t>
            </a:r>
          </a:p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Can protect beneficiaries from themselves or creditors.</a:t>
            </a:r>
          </a:p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mbria Math" panose="02040503050406030204" pitchFamily="18" charset="0"/>
              <a:ea typeface="+mn-ea"/>
              <a:cs typeface="+mn-cs"/>
            </a:endParaRPr>
          </a:p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mbria Math" panose="02040503050406030204" pitchFamily="18" charset="0"/>
              <a:ea typeface="+mn-ea"/>
              <a:cs typeface="+mn-cs"/>
            </a:endParaRPr>
          </a:p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mbria Math" panose="02040503050406030204" pitchFamily="18" charset="0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30285-253D-40D1-AE04-55BE195DA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We Can Help!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26B7CE-DD6F-4FBF-86B2-E5C650E0B1C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94875469"/>
              </p:ext>
            </p:extLst>
          </p:nvPr>
        </p:nvGraphicFramePr>
        <p:xfrm>
          <a:off x="435768" y="2181225"/>
          <a:ext cx="8272463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780657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itle 1"/>
          <p:cNvSpPr>
            <a:spLocks noGrp="1"/>
          </p:cNvSpPr>
          <p:nvPr>
            <p:ph type="title"/>
          </p:nvPr>
        </p:nvSpPr>
        <p:spPr>
          <a:xfrm>
            <a:off x="489857" y="1645920"/>
            <a:ext cx="3091543" cy="4470821"/>
          </a:xfrm>
        </p:spPr>
        <p:txBody>
          <a:bodyPr>
            <a:norm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en-US" altLang="en-US" sz="3900" cap="small" dirty="0">
                <a:solidFill>
                  <a:schemeClr val="accent2"/>
                </a:solidFill>
              </a:rPr>
              <a:t>Questions? </a:t>
            </a:r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>
          <a:xfrm>
            <a:off x="3903081" y="1645920"/>
            <a:ext cx="4702076" cy="4470821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nn-NO" altLang="en-US" sz="2000" dirty="0"/>
              <a:t>LAUREN C. JONES LAW</a:t>
            </a:r>
          </a:p>
          <a:p>
            <a:pPr marL="0" indent="0" eaLnBrk="1" hangingPunct="1">
              <a:buNone/>
              <a:defRPr/>
            </a:pPr>
            <a:r>
              <a:rPr lang="nn-NO" altLang="en-US" sz="2000" dirty="0"/>
              <a:t>916-226-4470</a:t>
            </a:r>
          </a:p>
          <a:p>
            <a:pPr marL="0" indent="0" eaLnBrk="1" hangingPunct="1">
              <a:buNone/>
              <a:defRPr/>
            </a:pPr>
            <a:r>
              <a:rPr lang="nn-NO" altLang="en-US" sz="2000" dirty="0"/>
              <a:t>info@laurencjoneslaw.com</a:t>
            </a:r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endParaRPr lang="en-US" altLang="en-US" dirty="0"/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endParaRPr lang="en-US" altLang="en-US" dirty="0"/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endParaRPr lang="en-US" altLang="en-US" dirty="0"/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endParaRPr lang="en-US" altLang="en-US" dirty="0"/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endParaRPr lang="en-US" altLang="en-US" dirty="0"/>
          </a:p>
        </p:txBody>
      </p:sp>
      <p:pic>
        <p:nvPicPr>
          <p:cNvPr id="3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6D4D496A-F873-4E00-9448-CA996B4E8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4495800"/>
            <a:ext cx="2509762" cy="228567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171B159-69EA-ED73-3C7C-D6EA1445E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5400" y="2819400"/>
            <a:ext cx="1928813" cy="192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8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827484" y="452718"/>
            <a:ext cx="6710641" cy="140053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cap="small" dirty="0">
                <a:solidFill>
                  <a:srgbClr val="FFFFFF"/>
                </a:solidFill>
              </a:rPr>
              <a:t>Who Is Lauren C. Jones Law?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C6940F4-2FC6-4FC5-932A-C578653A1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047" y="2743200"/>
            <a:ext cx="6709905" cy="3484879"/>
          </a:xfrm>
        </p:spPr>
        <p:txBody>
          <a:bodyPr rtlCol="0" anchor="t">
            <a:normAutofit/>
          </a:bodyPr>
          <a:lstStyle/>
          <a:p>
            <a:pPr defTabSz="457207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b="0" i="0" dirty="0">
                <a:solidFill>
                  <a:srgbClr val="050505"/>
                </a:solidFill>
                <a:effectLst/>
                <a:latin typeface="+mj-lt"/>
              </a:rPr>
              <a:t>We merge our experience, skill, and education in the legal community to provide specialized services to our clients in Estate Planning and Business Law.</a:t>
            </a:r>
          </a:p>
          <a:p>
            <a:pPr defTabSz="457207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b="0" i="0" dirty="0">
              <a:solidFill>
                <a:srgbClr val="050505"/>
              </a:solidFill>
              <a:effectLst/>
              <a:latin typeface="+mj-lt"/>
            </a:endParaRPr>
          </a:p>
          <a:p>
            <a:pPr defTabSz="457207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+mj-lt"/>
              </a:rPr>
              <a:t>Our driving philosophy at Lauren C. Jones Law is integrity; to be genuine as individuals and as a firm. It is that authenticity that keeps clients coming back. The clients know that, even if it’s not what they want to hear, the high-quality professional services they receive will come from an honest opinion that they can trust.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05E6E">
                <a:lumMod val="100000"/>
              </a:srgbClr>
            </a:gs>
            <a:gs pos="68000">
              <a:schemeClr val="tx1"/>
            </a:gs>
            <a:gs pos="100000">
              <a:srgbClr val="105E6E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79A26B8-6C4E-452B-ADD3-ED324A7AB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B4167E1-E2B0-4192-8DA2-6967DDFF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1782" y="614407"/>
            <a:ext cx="4207476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71590" y="960723"/>
            <a:ext cx="3726367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cap="small" dirty="0">
                <a:solidFill>
                  <a:srgbClr val="FFFFFF"/>
                </a:solidFill>
              </a:rPr>
              <a:t>Meet Lauren Jones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03E4FEE-2E6A-44AB-B6BA-C1AD0CD6D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4204358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17EB59-13B3-43DA-9B91-A7CC174A6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8238" y="457200"/>
            <a:ext cx="4200005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C99FDD-9CCD-42D7-A8B0-476B4965B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540" y="2254102"/>
            <a:ext cx="3710416" cy="3650344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fontAlgn="auto">
              <a:lnSpc>
                <a:spcPct val="90000"/>
              </a:lnSpc>
              <a:defRPr/>
            </a:pPr>
            <a:r>
              <a:rPr lang="en-US" sz="1200" dirty="0">
                <a:solidFill>
                  <a:srgbClr val="FFFFFF"/>
                </a:solidFill>
              </a:rPr>
              <a:t>Attorney since December 2013.</a:t>
            </a:r>
          </a:p>
          <a:p>
            <a:pPr fontAlgn="auto">
              <a:lnSpc>
                <a:spcPct val="90000"/>
              </a:lnSpc>
              <a:defRPr/>
            </a:pPr>
            <a:r>
              <a:rPr lang="en-US" sz="1200" dirty="0">
                <a:solidFill>
                  <a:srgbClr val="FFFFFF"/>
                </a:solidFill>
              </a:rPr>
              <a:t>Graduated from Lincoln Law School of Sacramento in 2013.  Ranked number 15 in class and received the award for best Trial Advocacy Team.</a:t>
            </a:r>
          </a:p>
          <a:p>
            <a:pPr fontAlgn="auto">
              <a:lnSpc>
                <a:spcPct val="90000"/>
              </a:lnSpc>
              <a:defRPr/>
            </a:pPr>
            <a:r>
              <a:rPr lang="en-US" sz="1200" dirty="0">
                <a:solidFill>
                  <a:srgbClr val="FFFFFF"/>
                </a:solidFill>
              </a:rPr>
              <a:t>Experience in the areas of workers' compensation and civil litigation/subrogation.</a:t>
            </a:r>
          </a:p>
          <a:p>
            <a:pPr fontAlgn="auto">
              <a:lnSpc>
                <a:spcPct val="90000"/>
              </a:lnSpc>
              <a:defRPr/>
            </a:pPr>
            <a:r>
              <a:rPr lang="en-US" sz="1200" dirty="0">
                <a:solidFill>
                  <a:srgbClr val="FFFFFF"/>
                </a:solidFill>
              </a:rPr>
              <a:t>Practice Focus is in Business Law, Business Governance, Contracts, Estate Planning, Probate, and Estate Administration.</a:t>
            </a:r>
          </a:p>
          <a:p>
            <a:pPr fontAlgn="auto">
              <a:lnSpc>
                <a:spcPct val="90000"/>
              </a:lnSpc>
              <a:defRPr/>
            </a:pPr>
            <a:r>
              <a:rPr lang="en-US" sz="1200" dirty="0">
                <a:solidFill>
                  <a:srgbClr val="FFFFFF"/>
                </a:solidFill>
              </a:rPr>
              <a:t>President of Women Lawyers of Sacramento. </a:t>
            </a:r>
          </a:p>
          <a:p>
            <a:pPr fontAlgn="auto">
              <a:lnSpc>
                <a:spcPct val="90000"/>
              </a:lnSpc>
              <a:defRPr/>
            </a:pPr>
            <a:r>
              <a:rPr lang="en-US" sz="1200">
                <a:solidFill>
                  <a:srgbClr val="FFFFFF"/>
                </a:solidFill>
              </a:rPr>
              <a:t>Past </a:t>
            </a:r>
            <a:r>
              <a:rPr lang="en-US" sz="1200" dirty="0">
                <a:solidFill>
                  <a:srgbClr val="FFFFFF"/>
                </a:solidFill>
              </a:rPr>
              <a:t>President of Soroptimist of Woodland.</a:t>
            </a:r>
          </a:p>
          <a:p>
            <a:pPr fontAlgn="auto">
              <a:lnSpc>
                <a:spcPct val="90000"/>
              </a:lnSpc>
              <a:defRPr/>
            </a:pPr>
            <a:r>
              <a:rPr lang="en-US" sz="1200" dirty="0">
                <a:solidFill>
                  <a:srgbClr val="FFFFFF"/>
                </a:solidFill>
              </a:rPr>
              <a:t>2018-2023 Super Lawyers Rising Star</a:t>
            </a:r>
          </a:p>
          <a:p>
            <a:pPr fontAlgn="auto">
              <a:lnSpc>
                <a:spcPct val="90000"/>
              </a:lnSpc>
              <a:defRPr/>
            </a:pPr>
            <a:r>
              <a:rPr lang="en-US" sz="1200" dirty="0">
                <a:solidFill>
                  <a:srgbClr val="FFFFFF"/>
                </a:solidFill>
              </a:rPr>
              <a:t>2019 Sac Business Journal Best of the Bar </a:t>
            </a:r>
          </a:p>
          <a:p>
            <a:pPr fontAlgn="auto">
              <a:lnSpc>
                <a:spcPct val="90000"/>
              </a:lnSpc>
              <a:defRPr/>
            </a:pPr>
            <a:r>
              <a:rPr lang="en-US" sz="1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2020 Sac Business Journal 40 under 40</a:t>
            </a:r>
          </a:p>
          <a:p>
            <a:pPr>
              <a:lnSpc>
                <a:spcPct val="90000"/>
              </a:lnSpc>
              <a:defRPr/>
            </a:pPr>
            <a:r>
              <a:rPr lang="en-US" sz="1200" dirty="0">
                <a:solidFill>
                  <a:srgbClr val="FFFFFF"/>
                </a:solidFill>
              </a:rPr>
              <a:t>2021 Sacramento Magazine Top Lawyers in Sacramento</a:t>
            </a:r>
          </a:p>
          <a:p>
            <a:pPr>
              <a:lnSpc>
                <a:spcPct val="90000"/>
              </a:lnSpc>
              <a:defRPr/>
            </a:pPr>
            <a:r>
              <a:rPr lang="en-US" sz="1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2021 and 2022 Daily Democrat’s Best Law Firm in Yolo County</a:t>
            </a:r>
          </a:p>
          <a:p>
            <a:pPr fontAlgn="auto">
              <a:lnSpc>
                <a:spcPct val="90000"/>
              </a:lnSpc>
              <a:defRPr/>
            </a:pPr>
            <a:r>
              <a:rPr lang="en-US" sz="1200" dirty="0">
                <a:solidFill>
                  <a:srgbClr val="FFFFFF"/>
                </a:solidFill>
              </a:rPr>
              <a:t>Enjoys painting, photography and spending time with her husband, daughter, family and friends.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318720-62E2-4B64-84A4-8A19E7FD76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51063" y="1576373"/>
            <a:ext cx="3714356" cy="3714356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75FE519-61DB-9477-E55A-368389D57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126" y="5392649"/>
            <a:ext cx="1141830" cy="773847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9CE4298-F81D-287F-1707-F9D3D29D93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3307" y="5387514"/>
            <a:ext cx="1308606" cy="784118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174988-A284-1114-D3B9-7F9665C5DF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7442" y="578675"/>
            <a:ext cx="935934" cy="935934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low confidence">
            <a:extLst>
              <a:ext uri="{FF2B5EF4-FFF2-40B4-BE49-F238E27FC236}">
                <a16:creationId xmlns:a16="http://schemas.microsoft.com/office/drawing/2014/main" id="{B10C6747-6ECC-5363-E718-08EEBB2029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2971" y="6268416"/>
            <a:ext cx="3017883" cy="396097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6344348-92EB-FD9A-4AD2-61C7148772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7004" y="765939"/>
            <a:ext cx="2034158" cy="479801"/>
          </a:xfrm>
          <a:prstGeom prst="rect">
            <a:avLst/>
          </a:prstGeom>
        </p:spPr>
      </p:pic>
      <p:pic>
        <p:nvPicPr>
          <p:cNvPr id="15" name="Picture 14" descr="A picture containing text, sign, outdoor, black&#10;&#10;Description automatically generated">
            <a:extLst>
              <a:ext uri="{FF2B5EF4-FFF2-40B4-BE49-F238E27FC236}">
                <a16:creationId xmlns:a16="http://schemas.microsoft.com/office/drawing/2014/main" id="{A2DF9811-3573-83A2-0BE2-6FAE8DA49B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0748" y="578674"/>
            <a:ext cx="935935" cy="93593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34BFB7C5-23B6-4047-BF5E-F9EEBB437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37DA931-62D6-4B32-9103-84C0960AE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8315" y="457200"/>
            <a:ext cx="4686340" cy="5859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617259" y="849745"/>
            <a:ext cx="4145245" cy="474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600" cap="small" dirty="0">
                <a:solidFill>
                  <a:srgbClr val="FFFFFF"/>
                </a:solidFill>
              </a:rPr>
              <a:t>Common Misconceptions About </a:t>
            </a:r>
            <a:r>
              <a:rPr lang="en-US" altLang="en-US" sz="3600" i="0" cap="small" dirty="0">
                <a:solidFill>
                  <a:srgbClr val="FFFFFF"/>
                </a:solidFill>
              </a:rPr>
              <a:t>Estate Planning</a:t>
            </a:r>
            <a:br>
              <a:rPr lang="en-US" altLang="en-US" sz="3600" i="0" cap="small" dirty="0">
                <a:solidFill>
                  <a:srgbClr val="FFFFFF"/>
                </a:solidFill>
              </a:rPr>
            </a:br>
            <a:br>
              <a:rPr lang="en-US" altLang="en-US" sz="3600" i="0" cap="small" dirty="0">
                <a:solidFill>
                  <a:srgbClr val="FFFFFF"/>
                </a:solidFill>
              </a:rPr>
            </a:br>
            <a:r>
              <a:rPr lang="en-US" altLang="en-US" sz="3600" i="0" cap="small" dirty="0">
                <a:solidFill>
                  <a:srgbClr val="FFFFFF"/>
                </a:solidFill>
              </a:rPr>
              <a:t>True/False?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695E140-9B6E-43E9-B17E-CDFE3FCA8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7404" y="453642"/>
            <a:ext cx="2711696" cy="586329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BC3CD9F-A361-4496-A6E0-24338B2A6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5893" y="457201"/>
            <a:ext cx="829623" cy="585973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678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8489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82601" y="1033389"/>
            <a:ext cx="3619692" cy="48254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altLang="en-US" sz="2900" cap="small" dirty="0">
                <a:solidFill>
                  <a:srgbClr val="FFFFFF"/>
                </a:solidFill>
              </a:rPr>
              <a:t>Common Misconceptions About </a:t>
            </a:r>
            <a:r>
              <a:rPr lang="en-US" altLang="en-US" sz="2900" b="0" i="0" kern="1200" cap="sm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Estate Planning</a:t>
            </a:r>
            <a:br>
              <a:rPr lang="en-US" altLang="en-US" sz="2900" b="0" i="0" kern="1200" cap="sm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altLang="en-US" sz="2900" b="0" i="0" kern="1200" cap="sm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en-US" sz="2900" b="0" i="0" kern="1200" cap="sm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True/False?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934" y="460868"/>
            <a:ext cx="3621024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7080" y="460868"/>
            <a:ext cx="3621024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C85457-38DB-4419-B202-D45CBDF50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826" y="1033390"/>
            <a:ext cx="3641278" cy="4825409"/>
          </a:xfr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AutoNum type="arabicPeriod"/>
              <a:defRPr/>
            </a:pPr>
            <a:r>
              <a:rPr lang="en-US" altLang="en-US" sz="2000" cap="small" dirty="0"/>
              <a:t>You need to own a home to have an estate plan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None/>
              <a:defRPr/>
            </a:pPr>
            <a:endParaRPr lang="en-US" altLang="en-US" cap="all" dirty="0"/>
          </a:p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None/>
              <a:defRPr/>
            </a:pPr>
            <a:r>
              <a:rPr lang="en-US" altLang="en-US" sz="1600" cap="small" dirty="0"/>
              <a:t>Answer: </a:t>
            </a:r>
            <a:r>
              <a:rPr lang="en-US" altLang="en-US" sz="1600" cap="small" dirty="0">
                <a:solidFill>
                  <a:srgbClr val="CC0000"/>
                </a:solidFill>
              </a:rPr>
              <a:t>False</a:t>
            </a: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en-US" altLang="en-US" sz="1600" i="1" dirty="0"/>
              <a:t>Estate Planning deals with more than a home. </a:t>
            </a: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en-US" altLang="en-US" sz="1600" i="1" dirty="0"/>
              <a:t>The value of your assets alone may push you into probate. </a:t>
            </a:r>
          </a:p>
          <a:p>
            <a:pPr lvl="1">
              <a:spcAft>
                <a:spcPts val="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en-US" altLang="en-US" i="1" dirty="0"/>
              <a:t>$184,500 asset value</a:t>
            </a:r>
          </a:p>
          <a:p>
            <a:pPr lvl="1">
              <a:spcAft>
                <a:spcPts val="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en-US" altLang="en-US" i="1" dirty="0"/>
              <a:t>$61,500 real property value</a:t>
            </a: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en-US" altLang="en-US" sz="1600" i="1" dirty="0"/>
              <a:t>Without any estate planning you are not protected during incapacity.</a:t>
            </a:r>
          </a:p>
        </p:txBody>
      </p:sp>
    </p:spTree>
    <p:extLst>
      <p:ext uri="{BB962C8B-B14F-4D97-AF65-F5344CB8AC3E}">
        <p14:creationId xmlns:p14="http://schemas.microsoft.com/office/powerpoint/2010/main" val="41500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8489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82601" y="1033389"/>
            <a:ext cx="3619692" cy="48254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altLang="en-US" sz="2900" cap="small" dirty="0">
                <a:solidFill>
                  <a:srgbClr val="FFFFFF"/>
                </a:solidFill>
              </a:rPr>
              <a:t>Common Misconceptions About Estate Planning</a:t>
            </a:r>
            <a:br>
              <a:rPr lang="en-US" altLang="en-US" sz="2900" b="0" i="0" kern="1200" cap="sm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altLang="en-US" sz="2900" b="0" i="0" kern="1200" cap="sm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en-US" sz="2900" b="0" i="0" kern="1200" cap="sm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True/False?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934" y="460868"/>
            <a:ext cx="3621024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7080" y="460868"/>
            <a:ext cx="3621024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C85457-38DB-4419-B202-D45CBDF50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826" y="1033390"/>
            <a:ext cx="3641278" cy="4825409"/>
          </a:xfr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+mj-lt"/>
              <a:buAutoNum type="arabicPeriod" startAt="2"/>
              <a:defRPr/>
            </a:pPr>
            <a:r>
              <a:rPr lang="en-US" altLang="en-US" sz="2000" cap="small" dirty="0"/>
              <a:t>You only need a will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None/>
              <a:defRPr/>
            </a:pPr>
            <a:endParaRPr lang="en-US" altLang="en-US" sz="1600" dirty="0"/>
          </a:p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None/>
              <a:defRPr/>
            </a:pPr>
            <a:r>
              <a:rPr lang="en-US" altLang="en-US" sz="1600" cap="small" dirty="0"/>
              <a:t>Answer: </a:t>
            </a:r>
            <a:r>
              <a:rPr lang="en-US" altLang="en-US" sz="1600" cap="small" dirty="0">
                <a:solidFill>
                  <a:srgbClr val="CC0000"/>
                </a:solidFill>
              </a:rPr>
              <a:t>Maybe, but not likely</a:t>
            </a: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en-US" altLang="en-US" sz="1600" i="1" dirty="0"/>
              <a:t>It depends on your goals. </a:t>
            </a: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en-US" altLang="en-US" sz="1600" i="1" dirty="0"/>
              <a:t>You cannot avoid probate with a will alone. </a:t>
            </a: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en-US" altLang="en-US" sz="1600" i="1" dirty="0"/>
              <a:t>A will does not handle incapacity. </a:t>
            </a:r>
            <a:endParaRPr lang="en-US" altLang="en-US" sz="1700" cap="all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AutoNum type="arabicPeriod"/>
              <a:defRPr/>
            </a:pPr>
            <a:endParaRPr lang="en-US" altLang="en-US" sz="1700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327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8489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82601" y="1033389"/>
            <a:ext cx="3619692" cy="48254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altLang="en-US" sz="2900" cap="small" dirty="0">
                <a:solidFill>
                  <a:srgbClr val="FFFFFF"/>
                </a:solidFill>
              </a:rPr>
              <a:t>Common Misconceptions About Estate Planning</a:t>
            </a:r>
            <a:br>
              <a:rPr lang="en-US" altLang="en-US" sz="2900" b="0" i="0" kern="1200" cap="sm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altLang="en-US" sz="2900" b="0" i="0" kern="1200" cap="sm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en-US" sz="2900" b="0" i="0" kern="1200" cap="sm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True/False?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934" y="460868"/>
            <a:ext cx="3621024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7080" y="460868"/>
            <a:ext cx="3621024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C85457-38DB-4419-B202-D45CBDF50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826" y="1033390"/>
            <a:ext cx="3641278" cy="4825409"/>
          </a:xfr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+mj-lt"/>
              <a:buAutoNum type="arabicPeriod" startAt="3"/>
              <a:defRPr/>
            </a:pPr>
            <a:r>
              <a:rPr lang="en-US" altLang="en-US" sz="2000" cap="small" dirty="0"/>
              <a:t>Age should help you decide when to do estate planning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AutoNum type="arabicPeriod" startAt="3"/>
              <a:defRPr/>
            </a:pPr>
            <a:endParaRPr lang="en-US" altLang="en-US" sz="1600" dirty="0"/>
          </a:p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None/>
              <a:defRPr/>
            </a:pPr>
            <a:r>
              <a:rPr lang="en-US" altLang="en-US" sz="1600" cap="small" dirty="0"/>
              <a:t>Answer: </a:t>
            </a:r>
            <a:r>
              <a:rPr lang="en-US" altLang="en-US" sz="1600" cap="small" dirty="0">
                <a:solidFill>
                  <a:srgbClr val="CC0000"/>
                </a:solidFill>
              </a:rPr>
              <a:t>True, when you turn 18</a:t>
            </a: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en-US" altLang="en-US" sz="1600" i="1" dirty="0"/>
              <a:t>Once you turn 18 years old no one is legally in charge of you or your assets.</a:t>
            </a: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en-US" altLang="en-US" sz="1600" i="1" dirty="0"/>
              <a:t>If you are incapacitated without estate planning documents, you have not designated anyone to make decisions for you or handle your affairs. </a:t>
            </a:r>
            <a:endParaRPr lang="en-US" altLang="en-US" sz="1700" cap="all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None/>
              <a:defRPr/>
            </a:pPr>
            <a:endParaRPr lang="en-US" altLang="en-US" sz="17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1391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8489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82601" y="1033389"/>
            <a:ext cx="3619692" cy="48254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altLang="en-US" sz="2900" cap="small" dirty="0">
                <a:solidFill>
                  <a:srgbClr val="FFFFFF"/>
                </a:solidFill>
              </a:rPr>
              <a:t>Common Misconceptions About Estate Planning</a:t>
            </a:r>
            <a:br>
              <a:rPr lang="en-US" altLang="en-US" sz="2900" b="0" i="0" kern="1200" cap="sm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altLang="en-US" sz="2900" b="0" i="0" kern="1200" cap="sm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en-US" sz="2900" b="0" i="0" kern="1200" cap="sm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True/False?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934" y="460868"/>
            <a:ext cx="3621024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7080" y="460868"/>
            <a:ext cx="3621024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C85457-38DB-4419-B202-D45CBDF50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826" y="1033390"/>
            <a:ext cx="3641278" cy="4825409"/>
          </a:xfr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+mj-lt"/>
              <a:buAutoNum type="arabicPeriod" startAt="4"/>
              <a:defRPr/>
            </a:pPr>
            <a:r>
              <a:rPr lang="en-US" altLang="en-US" sz="2000" cap="small" dirty="0"/>
              <a:t>You should add your children to your deed when you are alive?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None/>
              <a:defRPr/>
            </a:pPr>
            <a:endParaRPr lang="en-US" altLang="en-US" sz="1600" dirty="0"/>
          </a:p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None/>
              <a:defRPr/>
            </a:pPr>
            <a:r>
              <a:rPr lang="en-US" altLang="en-US" sz="1600" cap="small" dirty="0"/>
              <a:t>Answer: </a:t>
            </a:r>
            <a:r>
              <a:rPr lang="en-US" altLang="en-US" sz="1600" cap="small" dirty="0">
                <a:solidFill>
                  <a:srgbClr val="CC0000"/>
                </a:solidFill>
              </a:rPr>
              <a:t>False!!!!</a:t>
            </a: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en-US" altLang="en-US" sz="1600" i="1" dirty="0"/>
              <a:t>Adding your children to your deed during your lifetime results in several tax </a:t>
            </a:r>
            <a:r>
              <a:rPr lang="en-US" altLang="en-US" sz="1600" i="1" dirty="0">
                <a:solidFill>
                  <a:schemeClr val="tx1"/>
                </a:solidFill>
              </a:rPr>
              <a:t>consequences. </a:t>
            </a:r>
          </a:p>
          <a:p>
            <a:pPr lvl="1">
              <a:spcAft>
                <a:spcPts val="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en-US" altLang="en-US" sz="1400" i="1" dirty="0">
                <a:solidFill>
                  <a:schemeClr val="tx1"/>
                </a:solidFill>
              </a:rPr>
              <a:t>Your children will lose their stepped-up basis.</a:t>
            </a:r>
          </a:p>
          <a:p>
            <a:pPr lvl="1">
              <a:spcAft>
                <a:spcPts val="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en-US" altLang="en-US" sz="1400" i="1" dirty="0">
                <a:solidFill>
                  <a:schemeClr val="tx1"/>
                </a:solidFill>
              </a:rPr>
              <a:t>There will be a reassessment in property taxes.</a:t>
            </a: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en-US" altLang="en-US" sz="1600" i="1" dirty="0">
                <a:solidFill>
                  <a:schemeClr val="tx1"/>
                </a:solidFill>
              </a:rPr>
              <a:t>Liability: the actions of your children can put your assets at risk.</a:t>
            </a:r>
            <a:endParaRPr lang="en-US" alt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0911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8489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82601" y="1033389"/>
            <a:ext cx="3619692" cy="48254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altLang="en-US" sz="2900" cap="small" dirty="0">
                <a:solidFill>
                  <a:srgbClr val="FFFFFF"/>
                </a:solidFill>
              </a:rPr>
              <a:t>Common Misconceptions About Estate Planning</a:t>
            </a:r>
            <a:br>
              <a:rPr lang="en-US" altLang="en-US" sz="2900" b="0" i="0" kern="1200" cap="sm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altLang="en-US" sz="2900" b="0" i="0" kern="1200" cap="sm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en-US" sz="2900" b="0" i="0" kern="1200" cap="sm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True/False?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934" y="460868"/>
            <a:ext cx="3621024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7080" y="460868"/>
            <a:ext cx="3621024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C85457-38DB-4419-B202-D45CBDF50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826" y="1033390"/>
            <a:ext cx="3641278" cy="4825409"/>
          </a:xfr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+mj-lt"/>
              <a:buAutoNum type="arabicPeriod" startAt="5"/>
              <a:defRPr/>
            </a:pPr>
            <a:r>
              <a:rPr lang="en-US" altLang="en-US" sz="2000" cap="small" dirty="0"/>
              <a:t>Estate planning is for the rich and famous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None/>
              <a:defRPr/>
            </a:pPr>
            <a:endParaRPr lang="en-US" altLang="en-US" sz="1600" dirty="0"/>
          </a:p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None/>
              <a:defRPr/>
            </a:pPr>
            <a:r>
              <a:rPr lang="en-US" altLang="en-US" sz="1600" cap="small" dirty="0"/>
              <a:t>Answer: </a:t>
            </a:r>
            <a:r>
              <a:rPr lang="en-US" altLang="en-US" sz="1600" cap="small" dirty="0">
                <a:solidFill>
                  <a:srgbClr val="CC0000"/>
                </a:solidFill>
              </a:rPr>
              <a:t>False</a:t>
            </a: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en-US" altLang="en-US" sz="1600" i="1" dirty="0"/>
              <a:t>Everyone needs some form of estate planning, if that means a revocable living trust with all ancillary documents, or just a health care directive.</a:t>
            </a:r>
            <a:endParaRPr lang="en-US" altLang="en-US" sz="1700" cap="all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AutoNum type="arabicPeriod" startAt="5"/>
              <a:defRPr/>
            </a:pPr>
            <a:endParaRPr lang="en-US" altLang="en-US" sz="1700" cap="all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AutoNum type="arabicPeriod" startAt="5"/>
              <a:defRPr/>
            </a:pPr>
            <a:endParaRPr lang="en-US" altLang="en-US" sz="1700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314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Dividend">
  <a:themeElements>
    <a:clrScheme name="LCJ Law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7D2248"/>
      </a:accent1>
      <a:accent2>
        <a:srgbClr val="147B8E"/>
      </a:accent2>
      <a:accent3>
        <a:srgbClr val="00353E"/>
      </a:accent3>
      <a:accent4>
        <a:srgbClr val="00353E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3744</TotalTime>
  <Words>1219</Words>
  <Application>Microsoft Office PowerPoint</Application>
  <PresentationFormat>On-screen Show (4:3)</PresentationFormat>
  <Paragraphs>146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Cambria Math</vt:lpstr>
      <vt:lpstr>Gill Sans MT</vt:lpstr>
      <vt:lpstr>Times New Roman</vt:lpstr>
      <vt:lpstr>Wingdings</vt:lpstr>
      <vt:lpstr>Wingdings 2</vt:lpstr>
      <vt:lpstr>Wingdings 3</vt:lpstr>
      <vt:lpstr>Dividend</vt:lpstr>
      <vt:lpstr>Estate Planning Misconceptions </vt:lpstr>
      <vt:lpstr>Who Is Lauren C. Jones Law?</vt:lpstr>
      <vt:lpstr>Meet Lauren Jones</vt:lpstr>
      <vt:lpstr>Common Misconceptions About Estate Planning  True/False?</vt:lpstr>
      <vt:lpstr>Common Misconceptions About Estate Planning  True/False?</vt:lpstr>
      <vt:lpstr>Common Misconceptions About Estate Planning  True/False?</vt:lpstr>
      <vt:lpstr>Common Misconceptions About Estate Planning  True/False?</vt:lpstr>
      <vt:lpstr>Common Misconceptions About Estate Planning  True/False?</vt:lpstr>
      <vt:lpstr>Common Misconceptions About Estate Planning  True/False?</vt:lpstr>
      <vt:lpstr>Big Differences</vt:lpstr>
      <vt:lpstr>PowerPoint Presentation</vt:lpstr>
      <vt:lpstr>PowerPoint Presentation</vt:lpstr>
      <vt:lpstr>PowerPoint Presentation</vt:lpstr>
      <vt:lpstr>Current Probate Attorney’s Fees: </vt:lpstr>
      <vt:lpstr>Probate Takes Time</vt:lpstr>
      <vt:lpstr>PowerPoint Presentation</vt:lpstr>
      <vt:lpstr>What Else Can A Revocable Living Trust Do? </vt:lpstr>
      <vt:lpstr>We Can Help!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“Dirty Dozen” Estate Planning Mistakes … and how to detect &amp; avoid them</dc:title>
  <dc:creator>Lauren Jones</dc:creator>
  <cp:lastModifiedBy>Lauren Jones</cp:lastModifiedBy>
  <cp:revision>50</cp:revision>
  <dcterms:created xsi:type="dcterms:W3CDTF">2021-01-12T21:25:42Z</dcterms:created>
  <dcterms:modified xsi:type="dcterms:W3CDTF">2023-09-19T17:12:44Z</dcterms:modified>
</cp:coreProperties>
</file>