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3" r:id="rId9"/>
    <p:sldId id="262" r:id="rId10"/>
    <p:sldId id="274" r:id="rId11"/>
    <p:sldId id="276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25" autoAdjust="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69372AA0-6FD6-4D99-89D8-139020597E7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A0DD0BAE-3BE2-4425-8F68-B9C34F1D50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4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9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03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28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68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5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95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61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87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1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96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42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D0BAE-3BE2-4425-8F68-B9C34F1D501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4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5C319-4182-4BB6-8D86-0DB1483127F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BC774-D351-46FB-8BA4-EE9C1F5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Woodland Rotary Endowment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Community</a:t>
            </a:r>
          </a:p>
          <a:p>
            <a:r>
              <a:rPr lang="en-US" dirty="0"/>
              <a:t>A Pillar of Service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2A813695-DD25-4A56-8FCD-B070998F94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3662"/>
              </p:ext>
            </p:extLst>
          </p:nvPr>
        </p:nvGraphicFramePr>
        <p:xfrm>
          <a:off x="409575" y="152400"/>
          <a:ext cx="8277225" cy="640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2" name="Worksheet" r:id="rId4" imgW="9696422" imgH="5362470" progId="Excel.Sheet.12">
                  <p:embed/>
                </p:oleObj>
              </mc:Choice>
              <mc:Fallback>
                <p:oleObj name="Worksheet" r:id="rId4" imgW="9696422" imgH="53624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9575" y="152400"/>
                        <a:ext cx="8277225" cy="6407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91CAABC-4FDE-4BCB-95D2-FC1B5C0DF2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753280"/>
              </p:ext>
            </p:extLst>
          </p:nvPr>
        </p:nvGraphicFramePr>
        <p:xfrm>
          <a:off x="125413" y="76200"/>
          <a:ext cx="8866188" cy="670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Worksheet" r:id="rId4" imgW="9601335" imgH="7791390" progId="Excel.Sheet.12">
                  <p:embed/>
                </p:oleObj>
              </mc:Choice>
              <mc:Fallback>
                <p:oleObj name="Worksheet" r:id="rId4" imgW="9601335" imgH="77913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413" y="76200"/>
                        <a:ext cx="8866188" cy="670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41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6000" dirty="0"/>
              <a:t>QUESTIONS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of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533400" y="1752600"/>
            <a:ext cx="4114800" cy="32766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98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Rotary Club of Woodland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4800600" y="2438400"/>
            <a:ext cx="3810000" cy="35814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2667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Woodland Rotary Endowment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2590800"/>
            <a:ext cx="388620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IRC 501(c)(4) -  Civic leagues and social welfare organizations</a:t>
            </a:r>
          </a:p>
          <a:p>
            <a:endParaRPr lang="en-US" sz="1200" dirty="0"/>
          </a:p>
          <a:p>
            <a:r>
              <a:rPr lang="en-US" sz="1200" dirty="0"/>
              <a:t>Dues,  Recognitions, and Contributions = NON-DEDUCTIBLE</a:t>
            </a:r>
          </a:p>
          <a:p>
            <a:endParaRPr lang="en-US" sz="1200" dirty="0"/>
          </a:p>
          <a:p>
            <a:r>
              <a:rPr lang="en-US" sz="1200" dirty="0"/>
              <a:t>Governed by Board of Directors – Elected by Membership</a:t>
            </a:r>
          </a:p>
          <a:p>
            <a:endParaRPr lang="en-US" sz="1200" dirty="0"/>
          </a:p>
          <a:p>
            <a:r>
              <a:rPr lang="en-US" sz="1200" dirty="0"/>
              <a:t>Local chapter of International Organization</a:t>
            </a:r>
          </a:p>
          <a:p>
            <a:r>
              <a:rPr lang="en-US" sz="1200" dirty="0"/>
              <a:t>     Operate within Parental Guidelines</a:t>
            </a:r>
          </a:p>
          <a:p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3200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71258" y="3111189"/>
            <a:ext cx="3657600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IRC 501(c)(3) -  Charitable Organization</a:t>
            </a:r>
          </a:p>
          <a:p>
            <a:endParaRPr lang="en-US" sz="1200" dirty="0"/>
          </a:p>
          <a:p>
            <a:r>
              <a:rPr lang="en-US" sz="1200" dirty="0"/>
              <a:t>Contributions = ARE TAX DEDUCTIBLE</a:t>
            </a:r>
          </a:p>
          <a:p>
            <a:endParaRPr lang="en-US" sz="1200" dirty="0"/>
          </a:p>
          <a:p>
            <a:r>
              <a:rPr lang="en-US" sz="1200" dirty="0"/>
              <a:t>Governed by Board of Directors – Partially Elected by Membership  of the Rotary Club of Woodland</a:t>
            </a:r>
          </a:p>
          <a:p>
            <a:endParaRPr lang="en-US" sz="1200" dirty="0"/>
          </a:p>
          <a:p>
            <a:r>
              <a:rPr lang="en-US" sz="1200" dirty="0"/>
              <a:t>Independently formed  </a:t>
            </a:r>
          </a:p>
          <a:p>
            <a:endParaRPr lang="en-US" sz="1200" dirty="0"/>
          </a:p>
          <a:p>
            <a:r>
              <a:rPr lang="en-US" sz="1200" dirty="0"/>
              <a:t>Membership in Rotary Club of Woodland = Membership in Woodland Rotary Endowment</a:t>
            </a:r>
          </a:p>
          <a:p>
            <a:endParaRPr lang="en-US" sz="1200" dirty="0"/>
          </a:p>
          <a:p>
            <a:r>
              <a:rPr lang="en-US" sz="1200" dirty="0"/>
              <a:t>Two fold Charter</a:t>
            </a:r>
          </a:p>
          <a:p>
            <a:r>
              <a:rPr lang="en-US" sz="1200" dirty="0"/>
              <a:t>      Scholarships</a:t>
            </a:r>
          </a:p>
          <a:p>
            <a:r>
              <a:rPr lang="en-US" sz="1200" dirty="0"/>
              <a:t>      Charitable</a:t>
            </a:r>
          </a:p>
          <a:p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lowchart: Process 3"/>
          <p:cNvSpPr/>
          <p:nvPr/>
        </p:nvSpPr>
        <p:spPr>
          <a:xfrm>
            <a:off x="533400" y="914400"/>
            <a:ext cx="4038600" cy="51054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4800600" y="914400"/>
            <a:ext cx="3810000" cy="51054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62000" y="1981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52600" y="2362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752600" y="1981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667000" y="1981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81400" y="1981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67000" y="2362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14" name="Right Brace 13"/>
          <p:cNvSpPr/>
          <p:nvPr/>
        </p:nvSpPr>
        <p:spPr>
          <a:xfrm rot="5400000">
            <a:off x="2095500" y="876300"/>
            <a:ext cx="838200" cy="3657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62000" y="32766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Pres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447800" y="37338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Sec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895600" y="3733800"/>
            <a:ext cx="7620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Treasurer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133600" y="3276600"/>
            <a:ext cx="8382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Pres Elect</a:t>
            </a:r>
          </a:p>
          <a:p>
            <a:pPr algn="ctr"/>
            <a:endParaRPr lang="en-US" sz="1000" dirty="0"/>
          </a:p>
        </p:txBody>
      </p:sp>
      <p:sp>
        <p:nvSpPr>
          <p:cNvPr id="20" name="Rounded Rectangle 19"/>
          <p:cNvSpPr/>
          <p:nvPr/>
        </p:nvSpPr>
        <p:spPr>
          <a:xfrm>
            <a:off x="3581400" y="32766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IPP</a:t>
            </a:r>
          </a:p>
        </p:txBody>
      </p:sp>
      <p:sp>
        <p:nvSpPr>
          <p:cNvPr id="21" name="Right Brace 20"/>
          <p:cNvSpPr/>
          <p:nvPr/>
        </p:nvSpPr>
        <p:spPr>
          <a:xfrm rot="5400000">
            <a:off x="2095500" y="2247900"/>
            <a:ext cx="838200" cy="3657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914400" y="5029200"/>
            <a:ext cx="3276600" cy="304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MEMBERSHIP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5800" y="1143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ROTARY CLUB OF WOODLAND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00600" y="1143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WOODLAND ROTARY ENDOWMENT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019800" y="1981200"/>
            <a:ext cx="9906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Chairman</a:t>
            </a:r>
          </a:p>
        </p:txBody>
      </p:sp>
      <p:cxnSp>
        <p:nvCxnSpPr>
          <p:cNvPr id="28" name="Elbow Connector 27"/>
          <p:cNvCxnSpPr>
            <a:stCxn id="20" idx="3"/>
          </p:cNvCxnSpPr>
          <p:nvPr/>
        </p:nvCxnSpPr>
        <p:spPr>
          <a:xfrm flipV="1">
            <a:off x="4267200" y="2133600"/>
            <a:ext cx="1752600" cy="1257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5257800" y="2362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172200" y="2362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172200" y="3124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257800" y="2743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791200" y="3505200"/>
            <a:ext cx="1447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 - Treasurer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086600" y="2743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6172200" y="2743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086600" y="2362200"/>
            <a:ext cx="685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Director</a:t>
            </a:r>
          </a:p>
        </p:txBody>
      </p:sp>
      <p:cxnSp>
        <p:nvCxnSpPr>
          <p:cNvPr id="39" name="Elbow Connector 38"/>
          <p:cNvCxnSpPr>
            <a:stCxn id="18" idx="3"/>
          </p:cNvCxnSpPr>
          <p:nvPr/>
        </p:nvCxnSpPr>
        <p:spPr>
          <a:xfrm flipV="1">
            <a:off x="3657600" y="3657600"/>
            <a:ext cx="2133600" cy="190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2" idx="3"/>
          </p:cNvCxnSpPr>
          <p:nvPr/>
        </p:nvCxnSpPr>
        <p:spPr>
          <a:xfrm>
            <a:off x="4191000" y="51816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029200" y="5029200"/>
            <a:ext cx="3276600" cy="304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MEMBERSHIP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Current Governing Boards and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057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828800"/>
            <a:ext cx="3886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ROTARY CLUB OF WOODLAND</a:t>
            </a:r>
            <a:endParaRPr lang="en-US" sz="1200" dirty="0"/>
          </a:p>
          <a:p>
            <a:r>
              <a:rPr lang="en-US" sz="1200" b="1" dirty="0"/>
              <a:t>President</a:t>
            </a:r>
            <a:r>
              <a:rPr lang="en-US" sz="1200" dirty="0"/>
              <a:t>		            Mike Chandler</a:t>
            </a:r>
          </a:p>
          <a:p>
            <a:r>
              <a:rPr lang="en-US" sz="1200" b="1" dirty="0"/>
              <a:t>President-elect	            </a:t>
            </a:r>
            <a:r>
              <a:rPr lang="en-US" sz="1200" dirty="0"/>
              <a:t>Tony Delevati</a:t>
            </a:r>
          </a:p>
          <a:p>
            <a:r>
              <a:rPr lang="en-US" sz="1200" b="1" dirty="0"/>
              <a:t>Immediate Past President</a:t>
            </a:r>
            <a:r>
              <a:rPr lang="en-US" sz="1200" dirty="0"/>
              <a:t>	            Peter Holmes</a:t>
            </a:r>
          </a:p>
          <a:p>
            <a:r>
              <a:rPr lang="en-US" sz="1200" b="1" dirty="0"/>
              <a:t>Secretary</a:t>
            </a:r>
            <a:r>
              <a:rPr lang="en-US" sz="1200" dirty="0"/>
              <a:t>		            Alan Flory</a:t>
            </a:r>
          </a:p>
          <a:p>
            <a:r>
              <a:rPr lang="en-US" sz="1200" b="1" dirty="0"/>
              <a:t>Treasurer</a:t>
            </a:r>
            <a:r>
              <a:rPr lang="en-US" sz="1200" dirty="0"/>
              <a:t>		            Mark Ullrich</a:t>
            </a:r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Director</a:t>
            </a:r>
            <a:r>
              <a:rPr lang="en-US" sz="1200" dirty="0"/>
              <a:t> (term ending 6/30/19)          Nick </a:t>
            </a:r>
            <a:r>
              <a:rPr lang="en-US" sz="1200" dirty="0" err="1"/>
              <a:t>Roncoroni</a:t>
            </a:r>
            <a:r>
              <a:rPr lang="en-US" sz="1200" dirty="0"/>
              <a:t> </a:t>
            </a:r>
          </a:p>
          <a:p>
            <a:r>
              <a:rPr lang="en-US" sz="1200" b="1" dirty="0"/>
              <a:t>Director</a:t>
            </a:r>
            <a:r>
              <a:rPr lang="en-US" sz="1200" dirty="0"/>
              <a:t> (term ending 6/30/19)          Barbara </a:t>
            </a:r>
            <a:r>
              <a:rPr lang="en-US" sz="1200" dirty="0" err="1"/>
              <a:t>Sonin</a:t>
            </a:r>
            <a:endParaRPr lang="en-US" sz="1200" dirty="0"/>
          </a:p>
          <a:p>
            <a:r>
              <a:rPr lang="en-US" sz="1200" b="1" dirty="0"/>
              <a:t>Director</a:t>
            </a:r>
            <a:r>
              <a:rPr lang="en-US" sz="1200" dirty="0"/>
              <a:t> (term ending 6/30/19)          Aniek Ramsay</a:t>
            </a:r>
          </a:p>
          <a:p>
            <a:r>
              <a:rPr lang="en-US" sz="1200" b="1" dirty="0"/>
              <a:t>Director</a:t>
            </a:r>
            <a:r>
              <a:rPr lang="en-US" sz="1200" dirty="0"/>
              <a:t> (term ending 6/30/20)          Dillon Dougherty</a:t>
            </a:r>
          </a:p>
          <a:p>
            <a:r>
              <a:rPr lang="en-US" sz="1200" b="1" dirty="0"/>
              <a:t>Director</a:t>
            </a:r>
            <a:r>
              <a:rPr lang="en-US" sz="1200" dirty="0"/>
              <a:t> (term ending 6/30/20)          John Lecky</a:t>
            </a:r>
          </a:p>
          <a:p>
            <a:r>
              <a:rPr lang="en-US" sz="1200" b="1" dirty="0"/>
              <a:t>Director</a:t>
            </a:r>
            <a:r>
              <a:rPr lang="en-US" sz="1200" dirty="0"/>
              <a:t> (term ending 6/30/20)          Jennifer Ward</a:t>
            </a:r>
          </a:p>
          <a:p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0" y="1828800"/>
            <a:ext cx="419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1" u="sng" dirty="0"/>
              <a:t>WOODLAND ROTARY ENDOWMENT</a:t>
            </a:r>
          </a:p>
          <a:p>
            <a:endParaRPr lang="en-US" sz="1200" dirty="0"/>
          </a:p>
          <a:p>
            <a:pPr>
              <a:buNone/>
            </a:pPr>
            <a:r>
              <a:rPr lang="en-US" sz="1200" b="1" dirty="0"/>
              <a:t>Chair</a:t>
            </a:r>
            <a:r>
              <a:rPr lang="en-US" sz="1200" dirty="0"/>
              <a:t> (Immediate Past Club President)	Peter Holmes</a:t>
            </a:r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r>
              <a:rPr lang="en-US" sz="1200" b="1" dirty="0"/>
              <a:t>Director</a:t>
            </a:r>
            <a:r>
              <a:rPr lang="en-US" sz="1200" dirty="0"/>
              <a:t> (Club Treasurer)		Mark Ullrich</a:t>
            </a:r>
          </a:p>
          <a:p>
            <a:pPr>
              <a:buNone/>
            </a:pPr>
            <a:r>
              <a:rPr lang="en-US" sz="1200" b="1" dirty="0"/>
              <a:t>Director</a:t>
            </a:r>
            <a:r>
              <a:rPr lang="en-US" sz="1200" dirty="0"/>
              <a:t> (term ending 6/30/19)	Tony Delevati</a:t>
            </a:r>
          </a:p>
          <a:p>
            <a:pPr>
              <a:buNone/>
            </a:pPr>
            <a:r>
              <a:rPr lang="en-US" sz="1200" b="1" dirty="0"/>
              <a:t>Director</a:t>
            </a:r>
            <a:r>
              <a:rPr lang="en-US" sz="1200" dirty="0"/>
              <a:t> (term ending 6/30/19)	Tom Schwarzgruber</a:t>
            </a:r>
          </a:p>
          <a:p>
            <a:r>
              <a:rPr lang="en-US" sz="1200" b="1" dirty="0"/>
              <a:t>Director</a:t>
            </a:r>
            <a:r>
              <a:rPr lang="en-US" sz="1200" dirty="0"/>
              <a:t> (term ending 6/30/19)	Ken Nordgren</a:t>
            </a:r>
          </a:p>
          <a:p>
            <a:pPr>
              <a:buNone/>
            </a:pPr>
            <a:r>
              <a:rPr lang="en-US" sz="1200" b="1" dirty="0"/>
              <a:t>Director</a:t>
            </a:r>
            <a:r>
              <a:rPr lang="en-US" sz="1200" dirty="0"/>
              <a:t> (term ending 6/30/19)	Bob Nakken                      	(also serves as Secretary)</a:t>
            </a:r>
          </a:p>
          <a:p>
            <a:pPr>
              <a:buNone/>
            </a:pPr>
            <a:r>
              <a:rPr lang="en-US" sz="1200" b="1" dirty="0"/>
              <a:t>Director</a:t>
            </a:r>
            <a:r>
              <a:rPr lang="en-US" sz="1200" dirty="0"/>
              <a:t> (term ending 6/30/20)	Marc Faye</a:t>
            </a:r>
          </a:p>
          <a:p>
            <a:pPr>
              <a:buNone/>
            </a:pPr>
            <a:r>
              <a:rPr lang="en-US" sz="1200" b="1" dirty="0"/>
              <a:t>Director</a:t>
            </a:r>
            <a:r>
              <a:rPr lang="en-US" sz="1200" dirty="0"/>
              <a:t> (term ending 6/30/20)	Tabb Randolph</a:t>
            </a:r>
          </a:p>
          <a:p>
            <a:pPr>
              <a:buNone/>
            </a:pPr>
            <a:r>
              <a:rPr lang="en-US" sz="1200" b="1" dirty="0"/>
              <a:t>Director</a:t>
            </a:r>
            <a:r>
              <a:rPr lang="en-US" sz="1200" dirty="0"/>
              <a:t> (term ending 6/30/20)	Chuck Maltese</a:t>
            </a:r>
          </a:p>
          <a:p>
            <a:pPr>
              <a:buNone/>
            </a:pPr>
            <a:r>
              <a:rPr lang="en-US" sz="1200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Procedural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371600"/>
            <a:ext cx="49530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/>
              <a:t>Woodland Rotary Endowment</a:t>
            </a:r>
          </a:p>
          <a:p>
            <a:pPr>
              <a:buFont typeface="Wingdings" pitchFamily="2" charset="2"/>
              <a:buChar char="v"/>
            </a:pPr>
            <a:r>
              <a:rPr lang="en-US" sz="1200" dirty="0"/>
              <a:t>Revenue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Donations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Auction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Bequest</a:t>
            </a:r>
          </a:p>
          <a:p>
            <a:pPr>
              <a:buFont typeface="Wingdings" pitchFamily="2" charset="2"/>
              <a:buChar char="v"/>
            </a:pPr>
            <a:endParaRPr lang="en-US" sz="1200" dirty="0"/>
          </a:p>
          <a:p>
            <a:pPr>
              <a:buFont typeface="Wingdings" pitchFamily="2" charset="2"/>
              <a:buChar char="v"/>
            </a:pPr>
            <a:r>
              <a:rPr lang="en-US" sz="1200" dirty="0"/>
              <a:t>Fund Balances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Permanent Scholarship Fund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Permanent </a:t>
            </a:r>
            <a:r>
              <a:rPr lang="en-US" sz="1200" dirty="0" err="1"/>
              <a:t>Dorris</a:t>
            </a:r>
            <a:r>
              <a:rPr lang="en-US" sz="1200" dirty="0"/>
              <a:t> Ag Scholarship Fund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Temporary </a:t>
            </a:r>
            <a:r>
              <a:rPr lang="en-US" sz="1200" dirty="0" err="1"/>
              <a:t>Berrittoni</a:t>
            </a:r>
            <a:r>
              <a:rPr lang="en-US" sz="1200" dirty="0"/>
              <a:t> Scholarship Fund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Temporary Designated Funds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Community Fund</a:t>
            </a:r>
          </a:p>
          <a:p>
            <a:pPr>
              <a:buNone/>
            </a:pPr>
            <a:endParaRPr lang="en-US" sz="1200" dirty="0"/>
          </a:p>
          <a:p>
            <a:pPr>
              <a:buFont typeface="Wingdings" pitchFamily="2" charset="2"/>
              <a:buChar char="v"/>
            </a:pPr>
            <a:r>
              <a:rPr lang="en-US" sz="1200" dirty="0"/>
              <a:t>Distributions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Scholarship – Two Schools / 4 Years = 8 active 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 err="1"/>
              <a:t>Dorris</a:t>
            </a:r>
            <a:r>
              <a:rPr lang="en-US" sz="1200" dirty="0"/>
              <a:t> Ag Scholarship = Single annual scholarship  identified and recommended by the </a:t>
            </a:r>
            <a:r>
              <a:rPr lang="en-US" sz="1200" dirty="0" err="1"/>
              <a:t>Dorris</a:t>
            </a:r>
            <a:r>
              <a:rPr lang="en-US" sz="1200" dirty="0"/>
              <a:t> Family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 err="1"/>
              <a:t>Berrittoni</a:t>
            </a:r>
            <a:r>
              <a:rPr lang="en-US" sz="1200" dirty="0"/>
              <a:t> Scholarship Fund = Needs based scholarship 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Designated Funds held and operated for approved charitable purposes, i.e. Play ground grant fund, FFA fund.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200" dirty="0"/>
              <a:t>Community Fund approval of recommendations by 2 X 2 Committee and the Rotary Club of Woodland.</a:t>
            </a:r>
          </a:p>
          <a:p>
            <a:pPr>
              <a:buFont typeface="Wingdings" pitchFamily="2" charset="2"/>
              <a:buChar char="v"/>
            </a:pP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04568-AE3C-4D83-8C1A-93FD0C393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2 X 2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0E25B-3C01-401D-BE66-FEF6E8D24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History</a:t>
            </a:r>
          </a:p>
          <a:p>
            <a:pPr marL="0" indent="0" defTabSz="457200">
              <a:buNone/>
            </a:pPr>
            <a:r>
              <a:rPr lang="en-US" sz="1400" dirty="0"/>
              <a:t>	1.	Multiple request for fund received both by Club and Endowment Boards</a:t>
            </a:r>
          </a:p>
          <a:p>
            <a:pPr marL="0" indent="0" defTabSz="457200">
              <a:buNone/>
            </a:pPr>
            <a:r>
              <a:rPr lang="en-US" sz="1400" dirty="0"/>
              <a:t>	2.	Requests reviewed by entire recipient board and in many cases transferred to other board</a:t>
            </a:r>
          </a:p>
          <a:p>
            <a:pPr marL="0" indent="0" defTabSz="457200">
              <a:buNone/>
            </a:pPr>
            <a:r>
              <a:rPr lang="en-US" sz="1400" dirty="0"/>
              <a:t>	2.	Major project for Auction Dinner selected by incoming president</a:t>
            </a:r>
          </a:p>
          <a:p>
            <a:r>
              <a:rPr lang="en-US" sz="2000" dirty="0"/>
              <a:t>Analysis</a:t>
            </a:r>
          </a:p>
          <a:p>
            <a:pPr marL="457200" lvl="1" indent="0">
              <a:buNone/>
            </a:pPr>
            <a:r>
              <a:rPr lang="en-US" sz="1400" dirty="0"/>
              <a:t>1.	Streamline donation process</a:t>
            </a:r>
          </a:p>
          <a:p>
            <a:pPr marL="0" indent="0" defTabSz="457200">
              <a:buNone/>
            </a:pPr>
            <a:r>
              <a:rPr lang="en-US" sz="1400" dirty="0"/>
              <a:t>	2.	Desire to involve entire club</a:t>
            </a:r>
          </a:p>
          <a:p>
            <a:pPr marL="0" indent="0" defTabSz="457200">
              <a:buNone/>
            </a:pPr>
            <a:r>
              <a:rPr lang="en-US" sz="1400" dirty="0"/>
              <a:t>	3.	Development of Website and Grant Applications</a:t>
            </a:r>
          </a:p>
          <a:p>
            <a:pPr marL="0" indent="0" defTabSz="457200">
              <a:buNone/>
            </a:pPr>
            <a:r>
              <a:rPr lang="en-US" sz="1400" dirty="0"/>
              <a:t>	4.	Vote of Club to determine Auction Dinner beneficiaries</a:t>
            </a:r>
          </a:p>
          <a:p>
            <a:r>
              <a:rPr lang="en-US" sz="2000" dirty="0"/>
              <a:t>Development of 2 x 2</a:t>
            </a:r>
          </a:p>
          <a:p>
            <a:pPr marL="0" indent="0" defTabSz="457200">
              <a:buNone/>
            </a:pPr>
            <a:r>
              <a:rPr lang="en-US" sz="1600" dirty="0"/>
              <a:t>	</a:t>
            </a:r>
            <a:r>
              <a:rPr lang="en-US" sz="1400" dirty="0"/>
              <a:t>1.	Elect two members of each board to form 2 x 2 Committee</a:t>
            </a:r>
          </a:p>
          <a:p>
            <a:pPr marL="0" indent="0" defTabSz="457200">
              <a:buNone/>
            </a:pPr>
            <a:r>
              <a:rPr lang="en-US" sz="1400" dirty="0"/>
              <a:t>	2.	All requests for fund received by both boards are directed through the Committee</a:t>
            </a:r>
          </a:p>
          <a:p>
            <a:pPr marL="0" indent="0" defTabSz="457200">
              <a:buNone/>
            </a:pPr>
            <a:r>
              <a:rPr lang="en-US" sz="1400" dirty="0"/>
              <a:t>	3.	Committee separate requests between Club and Endowment</a:t>
            </a:r>
          </a:p>
          <a:p>
            <a:pPr marL="0" indent="0" defTabSz="457200">
              <a:buNone/>
            </a:pPr>
            <a:r>
              <a:rPr lang="en-US" sz="1400" dirty="0"/>
              <a:t>	4.	Committee analyzes request and presents recommendations</a:t>
            </a:r>
          </a:p>
          <a:p>
            <a:pPr marL="0" indent="0" defTabSz="457200">
              <a:buNone/>
            </a:pPr>
            <a:endParaRPr lang="en-US" sz="1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410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Specific Funds</a:t>
            </a:r>
            <a:br>
              <a:rPr lang="en-US" sz="2800" dirty="0"/>
            </a:br>
            <a:r>
              <a:rPr lang="en-US" sz="2800" dirty="0"/>
              <a:t>Scholarships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/>
              <a:t>Operations</a:t>
            </a:r>
          </a:p>
          <a:p>
            <a:r>
              <a:rPr lang="en-US" sz="1400" dirty="0"/>
              <a:t>Formed to Endow Scholarship.</a:t>
            </a:r>
          </a:p>
          <a:p>
            <a:r>
              <a:rPr lang="en-US" sz="1400" dirty="0"/>
              <a:t>Scholarships for graduating seniors from the Woodland Joint Unified School District. </a:t>
            </a:r>
          </a:p>
          <a:p>
            <a:r>
              <a:rPr lang="en-US" sz="1400" dirty="0"/>
              <a:t>Criteria = Academic Excellence = Valedictorian</a:t>
            </a:r>
          </a:p>
          <a:p>
            <a:r>
              <a:rPr lang="en-US" sz="1400" dirty="0"/>
              <a:t>Award = $6,000 disbursed (generally) over a four year period in increments based upon academic program followed i.e. Semester or Quarter system.</a:t>
            </a:r>
          </a:p>
          <a:p>
            <a:r>
              <a:rPr lang="en-US" sz="1400" dirty="0"/>
              <a:t>Required reporting of student regarding achievement and current enrollment.</a:t>
            </a:r>
          </a:p>
          <a:p>
            <a:endParaRPr lang="en-US" sz="1400" dirty="0"/>
          </a:p>
          <a:p>
            <a:pPr>
              <a:buNone/>
            </a:pPr>
            <a:r>
              <a:rPr lang="en-US" sz="1800" dirty="0"/>
              <a:t>Current Position and Target</a:t>
            </a:r>
          </a:p>
          <a:p>
            <a:r>
              <a:rPr lang="en-US" sz="1400" dirty="0"/>
              <a:t>The Target was to build the scholarship endowment to a point at which it’s own earning will sustain the scholarship disbursements and maintain inflationary growth.  </a:t>
            </a:r>
          </a:p>
          <a:p>
            <a:r>
              <a:rPr lang="en-US" sz="1400" dirty="0"/>
              <a:t>Scholarship Distributions = $12,000, given a 2.5% distribution rate the fund will require $480,000 to reach the target.</a:t>
            </a:r>
          </a:p>
          <a:p>
            <a:r>
              <a:rPr lang="en-US" sz="1400" dirty="0"/>
              <a:t>Current balance is approximately $476,000 in the scholarship endowment’s investment account.</a:t>
            </a:r>
          </a:p>
          <a:p>
            <a:pPr>
              <a:buNone/>
            </a:pPr>
            <a:r>
              <a:rPr lang="en-US" sz="1400" b="1" dirty="0"/>
              <a:t>				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Scholarship</a:t>
            </a:r>
            <a:br>
              <a:rPr lang="en-US" sz="2800" dirty="0"/>
            </a:br>
            <a:r>
              <a:rPr lang="en-US" sz="2800" dirty="0"/>
              <a:t>Additional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err="1"/>
              <a:t>Dorris</a:t>
            </a:r>
            <a:r>
              <a:rPr lang="en-US" sz="1600" dirty="0"/>
              <a:t> Ag Scholarship 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600" dirty="0"/>
              <a:t>Separate Investment Account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600" dirty="0"/>
              <a:t>Operated under it’s own directives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600" dirty="0"/>
              <a:t>Ongoing funding by the </a:t>
            </a:r>
            <a:r>
              <a:rPr lang="en-US" sz="1600" dirty="0" err="1"/>
              <a:t>Dorris</a:t>
            </a:r>
            <a:r>
              <a:rPr lang="en-US" sz="1600" dirty="0"/>
              <a:t> family with intent for self sustainment.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Don L Fisher Estate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600" dirty="0"/>
              <a:t>Designated a scholarship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600" dirty="0"/>
              <a:t>Designated Woodland Rotary Endowment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600" dirty="0"/>
              <a:t>Court authorized distribution of funds to Endowment for the operations of scholarship</a:t>
            </a:r>
          </a:p>
          <a:p>
            <a:pPr marL="365760" indent="457200">
              <a:buFont typeface="+mj-lt"/>
              <a:buAutoNum type="arabicPeriod"/>
            </a:pPr>
            <a:r>
              <a:rPr lang="en-US" sz="1600" dirty="0"/>
              <a:t>Amount Received approximately $180,000  in 2011.</a:t>
            </a:r>
          </a:p>
          <a:p>
            <a:pPr>
              <a:buNone/>
            </a:pPr>
            <a:endParaRPr lang="en-US" sz="1600" dirty="0"/>
          </a:p>
          <a:p>
            <a:r>
              <a:rPr lang="en-US" sz="1600" dirty="0" err="1"/>
              <a:t>Berrittoni</a:t>
            </a:r>
            <a:r>
              <a:rPr lang="en-US" sz="1600" dirty="0"/>
              <a:t>  Scholarship (New)</a:t>
            </a:r>
          </a:p>
          <a:p>
            <a:pPr>
              <a:buNone/>
            </a:pPr>
            <a:r>
              <a:rPr lang="en-US" sz="1600" dirty="0"/>
              <a:t>	1.	Needs based scholarship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Specific Funds</a:t>
            </a:r>
            <a:br>
              <a:rPr lang="en-US" sz="2800" dirty="0"/>
            </a:br>
            <a:r>
              <a:rPr lang="en-US" sz="2800" dirty="0"/>
              <a:t>Community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/>
              <a:t>The Community fund is the Woodland Rotary Endowment’s Operating Fund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/>
              <a:t>This fund is unrestricted and is available to fund local, regional and international projects as long as the projects are conducted by 501(c)(3) Charitable Organizations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/>
              <a:t>Major source of funds = Annual Auction.</a:t>
            </a:r>
          </a:p>
          <a:p>
            <a:pPr>
              <a:buNone/>
            </a:pPr>
            <a:r>
              <a:rPr lang="en-US" sz="1600" dirty="0"/>
              <a:t>	The auction is operated by the membership on behalf of and in the name of the Woodland Rotary Endowment.</a:t>
            </a:r>
          </a:p>
          <a:p>
            <a:pPr>
              <a:buNone/>
            </a:pPr>
            <a:r>
              <a:rPr lang="en-US" sz="1600" dirty="0"/>
              <a:t>	This allows for sponsors, contributors, etc. to make tax deductible charitable donations.</a:t>
            </a:r>
          </a:p>
          <a:p>
            <a:pPr>
              <a:buNone/>
            </a:pPr>
            <a:r>
              <a:rPr lang="en-US" sz="1600" dirty="0"/>
              <a:t>	Funds in the past have been utilized to pay current scholarship disbursements as the scholarship investment fund was building to a sustainable level.</a:t>
            </a:r>
          </a:p>
          <a:p>
            <a:pPr>
              <a:buNone/>
            </a:pPr>
            <a:r>
              <a:rPr lang="en-US" sz="1600" dirty="0"/>
              <a:t>	Balance of the auction revenues along with general donations to the endowment are utilized for community and international projects.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/>
              <a:t>A partial list of past projects and donations are presented on the following page. </a:t>
            </a:r>
          </a:p>
          <a:p>
            <a:pPr>
              <a:buNone/>
            </a:pPr>
            <a:r>
              <a:rPr lang="en-US" sz="1600" dirty="0"/>
              <a:t>	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</TotalTime>
  <Words>522</Words>
  <Application>Microsoft Office PowerPoint</Application>
  <PresentationFormat>On-screen Show (4:3)</PresentationFormat>
  <Paragraphs>169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Microsoft Excel Worksheet</vt:lpstr>
      <vt:lpstr>Woodland Rotary Endowment</vt:lpstr>
      <vt:lpstr>Understanding of Organization</vt:lpstr>
      <vt:lpstr>PowerPoint Presentation</vt:lpstr>
      <vt:lpstr>Current Governing Boards and Officers</vt:lpstr>
      <vt:lpstr>Procedural Operations</vt:lpstr>
      <vt:lpstr>2 X 2 Committee</vt:lpstr>
      <vt:lpstr>Specific Funds Scholarships</vt:lpstr>
      <vt:lpstr>Scholarship Additional Notes</vt:lpstr>
      <vt:lpstr>Specific Funds Community Fund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Woodland Rotary Endowment</dc:title>
  <dc:creator>Tony Delevati</dc:creator>
  <cp:lastModifiedBy>Tony Delevati</cp:lastModifiedBy>
  <cp:revision>91</cp:revision>
  <cp:lastPrinted>2019-01-29T17:35:50Z</cp:lastPrinted>
  <dcterms:created xsi:type="dcterms:W3CDTF">2014-09-22T15:24:22Z</dcterms:created>
  <dcterms:modified xsi:type="dcterms:W3CDTF">2019-01-29T18:52:02Z</dcterms:modified>
</cp:coreProperties>
</file>