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handoutMasterIdLst>
    <p:handoutMasterId r:id="rId16"/>
  </p:handoutMasterIdLst>
  <p:sldIdLst>
    <p:sldId id="256" r:id="rId2"/>
    <p:sldId id="286" r:id="rId3"/>
    <p:sldId id="307" r:id="rId4"/>
    <p:sldId id="308" r:id="rId5"/>
    <p:sldId id="268" r:id="rId6"/>
    <p:sldId id="267" r:id="rId7"/>
    <p:sldId id="261" r:id="rId8"/>
    <p:sldId id="306" r:id="rId9"/>
    <p:sldId id="303" r:id="rId10"/>
    <p:sldId id="305" r:id="rId11"/>
    <p:sldId id="290" r:id="rId12"/>
    <p:sldId id="302" r:id="rId13"/>
    <p:sldId id="30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8" autoAdjust="0"/>
    <p:restoredTop sz="94660"/>
  </p:normalViewPr>
  <p:slideViewPr>
    <p:cSldViewPr snapToGrid="0">
      <p:cViewPr varScale="1">
        <p:scale>
          <a:sx n="128" d="100"/>
          <a:sy n="128" d="100"/>
        </p:scale>
        <p:origin x="726" y="132"/>
      </p:cViewPr>
      <p:guideLst/>
    </p:cSldViewPr>
  </p:slideViewPr>
  <p:notesTextViewPr>
    <p:cViewPr>
      <p:scale>
        <a:sx n="3" d="2"/>
        <a:sy n="3" d="2"/>
      </p:scale>
      <p:origin x="0" y="0"/>
    </p:cViewPr>
  </p:notesTextViewPr>
  <p:sorterViewPr>
    <p:cViewPr>
      <p:scale>
        <a:sx n="130" d="100"/>
        <a:sy n="130" d="100"/>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5710AB-AC9A-46AA-9367-76D298C92C00}" type="datetimeFigureOut">
              <a:rPr lang="en-US" smtClean="0"/>
              <a:t>2/27/2024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C03049-151C-4088-85E9-7BBFA550E69A}" type="slidenum">
              <a:rPr lang="en-US" smtClean="0"/>
              <a:t>‹#›</a:t>
            </a:fld>
            <a:endParaRPr lang="en-US"/>
          </a:p>
        </p:txBody>
      </p:sp>
    </p:spTree>
    <p:extLst>
      <p:ext uri="{BB962C8B-B14F-4D97-AF65-F5344CB8AC3E}">
        <p14:creationId xmlns:p14="http://schemas.microsoft.com/office/powerpoint/2010/main" val="1928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0804DB-166C-4CF2-BB0D-A9C400F0B515}" type="datetimeFigureOut">
              <a:rPr lang="en-US" smtClean="0"/>
              <a:t>2/27/2024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5C0592-6BE5-418D-9EDA-DE298C95D1DC}" type="slidenum">
              <a:rPr lang="en-US" smtClean="0"/>
              <a:t>‹#›</a:t>
            </a:fld>
            <a:endParaRPr lang="en-US"/>
          </a:p>
        </p:txBody>
      </p:sp>
    </p:spTree>
    <p:extLst>
      <p:ext uri="{BB962C8B-B14F-4D97-AF65-F5344CB8AC3E}">
        <p14:creationId xmlns:p14="http://schemas.microsoft.com/office/powerpoint/2010/main" val="241614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08025"/>
            <a:ext cx="4729163" cy="3546475"/>
          </a:xfrm>
        </p:spPr>
      </p:sp>
      <p:sp>
        <p:nvSpPr>
          <p:cNvPr id="3" name="Notes Placeholder 2"/>
          <p:cNvSpPr>
            <a:spLocks noGrp="1"/>
          </p:cNvSpPr>
          <p:nvPr>
            <p:ph type="body" idx="1"/>
          </p:nvPr>
        </p:nvSpPr>
        <p:spPr/>
        <p:txBody>
          <a:bodyPr>
            <a:normAutofit/>
          </a:bodyPr>
          <a:lstStyle/>
          <a:p>
            <a:pPr marL="224521" indent="-224521">
              <a:buFont typeface="+mj-lt"/>
              <a:buAutoNum type="arabicPeriod"/>
            </a:pPr>
            <a:r>
              <a:rPr lang="en-US" u="sng" dirty="0"/>
              <a:t>20 severe floods have occurred in basin since 1900</a:t>
            </a:r>
            <a:r>
              <a:rPr lang="en-US" dirty="0"/>
              <a:t>. The most severe floods of recent years listed. </a:t>
            </a:r>
          </a:p>
          <a:p>
            <a:pPr marL="224521" indent="-224521">
              <a:buFont typeface="+mj-lt"/>
              <a:buAutoNum type="arabicPeriod"/>
            </a:pPr>
            <a:endParaRPr lang="en-US" dirty="0"/>
          </a:p>
          <a:p>
            <a:pPr marL="224521" indent="-224521">
              <a:buFont typeface="+mj-lt"/>
              <a:buAutoNum type="arabicPeriod"/>
            </a:pPr>
            <a:r>
              <a:rPr lang="en-US" u="sng" dirty="0"/>
              <a:t>In 1983 overland flow flooded areas in the easterly part of what is now in the city limits of Woodland </a:t>
            </a:r>
            <a:r>
              <a:rPr lang="en-US" dirty="0"/>
              <a:t>– estimated at 53,000 </a:t>
            </a:r>
            <a:r>
              <a:rPr lang="en-US" dirty="0" err="1"/>
              <a:t>cfs</a:t>
            </a:r>
            <a:r>
              <a:rPr lang="en-US" dirty="0"/>
              <a:t> (1/50). There was a </a:t>
            </a:r>
            <a:r>
              <a:rPr lang="en-US" u="sng" dirty="0"/>
              <a:t>levee break </a:t>
            </a:r>
            <a:r>
              <a:rPr lang="en-US" dirty="0"/>
              <a:t>downstream from County Road 102. Federal, state, and local agencies </a:t>
            </a:r>
            <a:r>
              <a:rPr lang="en-US" u="sng" dirty="0"/>
              <a:t>patched levee boils at that time to prevent additional levee breaks </a:t>
            </a:r>
            <a:r>
              <a:rPr lang="en-US" dirty="0"/>
              <a:t>along both sides of the levee system.</a:t>
            </a:r>
          </a:p>
          <a:p>
            <a:pPr marL="224521" indent="-224521">
              <a:buFont typeface="+mj-lt"/>
              <a:buAutoNum type="arabicPeriod"/>
            </a:pPr>
            <a:endParaRPr lang="en-US" dirty="0"/>
          </a:p>
          <a:p>
            <a:pPr marL="224521" indent="-224521" defTabSz="898086">
              <a:buFont typeface="+mj-lt"/>
              <a:buAutoNum type="arabicPeriod"/>
              <a:defRPr/>
            </a:pPr>
            <a:r>
              <a:rPr lang="en-US" dirty="0"/>
              <a:t>In 1995 Cache Creek came within 1 block of city. </a:t>
            </a:r>
          </a:p>
          <a:p>
            <a:pPr marL="224521" indent="-224521" defTabSz="898086">
              <a:buFont typeface="+mj-lt"/>
              <a:buAutoNum type="arabicPeriod"/>
              <a:defRPr/>
            </a:pPr>
            <a:endParaRPr lang="en-US" dirty="0"/>
          </a:p>
          <a:p>
            <a:pPr marL="224521" indent="-224521" defTabSz="898086">
              <a:buFont typeface="+mj-lt"/>
              <a:buAutoNum type="arabicPeriod"/>
              <a:defRPr/>
            </a:pPr>
            <a:r>
              <a:rPr lang="en-US" dirty="0"/>
              <a:t>Several near misses where damage and flood fighting required: </a:t>
            </a:r>
          </a:p>
          <a:p>
            <a:pPr marL="673565" lvl="1" indent="-224521" defTabSz="898086">
              <a:buFont typeface="Arial" pitchFamily="34" charset="0"/>
              <a:buChar char="•"/>
              <a:defRPr/>
            </a:pPr>
            <a:r>
              <a:rPr lang="en-US" dirty="0"/>
              <a:t>1998 flood fighting and levee boils video</a:t>
            </a:r>
          </a:p>
          <a:p>
            <a:pPr marL="673565" lvl="1" indent="-224521" defTabSz="898086">
              <a:buFont typeface="Arial" pitchFamily="34" charset="0"/>
              <a:buChar char="•"/>
              <a:defRPr/>
            </a:pPr>
            <a:r>
              <a:rPr lang="en-US" dirty="0"/>
              <a:t>2006, water </a:t>
            </a:r>
            <a:r>
              <a:rPr lang="en-US" u="sng" dirty="0"/>
              <a:t>within 6 inches of overtopping</a:t>
            </a:r>
            <a:r>
              <a:rPr lang="en-US" dirty="0"/>
              <a:t>, many </a:t>
            </a:r>
            <a:r>
              <a:rPr lang="en-US" u="sng" dirty="0"/>
              <a:t>homes evacuated</a:t>
            </a:r>
            <a:r>
              <a:rPr lang="en-US" dirty="0"/>
              <a:t>, </a:t>
            </a:r>
            <a:r>
              <a:rPr lang="en-US" u="sng" dirty="0"/>
              <a:t>emergency declaration from Gov</a:t>
            </a:r>
            <a:r>
              <a:rPr lang="en-US" dirty="0"/>
              <a:t>, </a:t>
            </a:r>
            <a:r>
              <a:rPr lang="en-US" u="sng" dirty="0"/>
              <a:t>extensive levee repair under</a:t>
            </a:r>
            <a:br>
              <a:rPr lang="en-US" u="sng" dirty="0"/>
            </a:br>
            <a:r>
              <a:rPr lang="en-US" u="sng" dirty="0"/>
              <a:t>PL 84-99 program</a:t>
            </a:r>
            <a:r>
              <a:rPr lang="en-US" dirty="0"/>
              <a:t>, </a:t>
            </a:r>
            <a:r>
              <a:rPr lang="en-US" u="sng" dirty="0"/>
              <a:t>sig repairs to some roadways</a:t>
            </a:r>
          </a:p>
          <a:p>
            <a:pPr marL="224521" indent="-224521">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85996EEB-327D-4217-963E-6AC596F78340}" type="slidenum">
              <a:rPr lang="en-US" smtClean="0"/>
              <a:pPr>
                <a:defRPr/>
              </a:pPr>
              <a:t>2</a:t>
            </a:fld>
            <a:endParaRPr lang="en-US" dirty="0"/>
          </a:p>
        </p:txBody>
      </p:sp>
    </p:spTree>
    <p:extLst>
      <p:ext uri="{BB962C8B-B14F-4D97-AF65-F5344CB8AC3E}">
        <p14:creationId xmlns:p14="http://schemas.microsoft.com/office/powerpoint/2010/main" val="358535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08025"/>
            <a:ext cx="4729163" cy="3546475"/>
          </a:xfrm>
        </p:spPr>
      </p:sp>
      <p:sp>
        <p:nvSpPr>
          <p:cNvPr id="3" name="Notes Placeholder 2"/>
          <p:cNvSpPr>
            <a:spLocks noGrp="1"/>
          </p:cNvSpPr>
          <p:nvPr>
            <p:ph type="body" idx="1"/>
          </p:nvPr>
        </p:nvSpPr>
        <p:spPr/>
        <p:txBody>
          <a:bodyPr>
            <a:normAutofit/>
          </a:bodyPr>
          <a:lstStyle/>
          <a:p>
            <a:pPr marL="224521" indent="-224521">
              <a:buFont typeface="+mj-lt"/>
              <a:buAutoNum type="arabicPeriod"/>
            </a:pPr>
            <a:r>
              <a:rPr lang="en-US" u="sng" dirty="0"/>
              <a:t>20 severe floods have occurred in basin since 1900</a:t>
            </a:r>
            <a:r>
              <a:rPr lang="en-US" dirty="0"/>
              <a:t>. The most severe floods of recent years listed. </a:t>
            </a:r>
          </a:p>
          <a:p>
            <a:pPr marL="224521" indent="-224521">
              <a:buFont typeface="+mj-lt"/>
              <a:buAutoNum type="arabicPeriod"/>
            </a:pPr>
            <a:endParaRPr lang="en-US" dirty="0"/>
          </a:p>
          <a:p>
            <a:pPr marL="224521" indent="-224521">
              <a:buFont typeface="+mj-lt"/>
              <a:buAutoNum type="arabicPeriod"/>
            </a:pPr>
            <a:r>
              <a:rPr lang="en-US" u="sng" dirty="0"/>
              <a:t>In 1983 overland flow flooded areas in the easterly part of what is now in the city limits of Woodland </a:t>
            </a:r>
            <a:r>
              <a:rPr lang="en-US" dirty="0"/>
              <a:t>– estimated at 53,000 </a:t>
            </a:r>
            <a:r>
              <a:rPr lang="en-US" dirty="0" err="1"/>
              <a:t>cfs</a:t>
            </a:r>
            <a:r>
              <a:rPr lang="en-US" dirty="0"/>
              <a:t> (1/50). There was a </a:t>
            </a:r>
            <a:r>
              <a:rPr lang="en-US" u="sng" dirty="0"/>
              <a:t>levee break </a:t>
            </a:r>
            <a:r>
              <a:rPr lang="en-US" dirty="0"/>
              <a:t>downstream from County Road 102. Federal, state, and local agencies </a:t>
            </a:r>
            <a:r>
              <a:rPr lang="en-US" u="sng" dirty="0"/>
              <a:t>patched levee boils at that time to prevent additional levee breaks </a:t>
            </a:r>
            <a:r>
              <a:rPr lang="en-US" dirty="0"/>
              <a:t>along both sides of the levee system.</a:t>
            </a:r>
          </a:p>
          <a:p>
            <a:pPr marL="224521" indent="-224521">
              <a:buFont typeface="+mj-lt"/>
              <a:buAutoNum type="arabicPeriod"/>
            </a:pPr>
            <a:endParaRPr lang="en-US" dirty="0"/>
          </a:p>
          <a:p>
            <a:pPr marL="224521" indent="-224521" defTabSz="898086">
              <a:buFont typeface="+mj-lt"/>
              <a:buAutoNum type="arabicPeriod"/>
              <a:defRPr/>
            </a:pPr>
            <a:r>
              <a:rPr lang="en-US" dirty="0"/>
              <a:t>In 1995 Cache Creek came within 1 block of city. </a:t>
            </a:r>
          </a:p>
          <a:p>
            <a:pPr marL="224521" indent="-224521" defTabSz="898086">
              <a:buFont typeface="+mj-lt"/>
              <a:buAutoNum type="arabicPeriod"/>
              <a:defRPr/>
            </a:pPr>
            <a:endParaRPr lang="en-US" dirty="0"/>
          </a:p>
          <a:p>
            <a:pPr marL="224521" indent="-224521" defTabSz="898086">
              <a:buFont typeface="+mj-lt"/>
              <a:buAutoNum type="arabicPeriod"/>
              <a:defRPr/>
            </a:pPr>
            <a:r>
              <a:rPr lang="en-US" dirty="0"/>
              <a:t>Several near misses where damage and flood fighting required: </a:t>
            </a:r>
          </a:p>
          <a:p>
            <a:pPr marL="673565" lvl="1" indent="-224521" defTabSz="898086">
              <a:buFont typeface="Arial" pitchFamily="34" charset="0"/>
              <a:buChar char="•"/>
              <a:defRPr/>
            </a:pPr>
            <a:r>
              <a:rPr lang="en-US" dirty="0"/>
              <a:t>1998 flood fighting and levee boils video</a:t>
            </a:r>
          </a:p>
          <a:p>
            <a:pPr marL="673565" lvl="1" indent="-224521" defTabSz="898086">
              <a:buFont typeface="Arial" pitchFamily="34" charset="0"/>
              <a:buChar char="•"/>
              <a:defRPr/>
            </a:pPr>
            <a:r>
              <a:rPr lang="en-US" dirty="0"/>
              <a:t>2006, water </a:t>
            </a:r>
            <a:r>
              <a:rPr lang="en-US" u="sng" dirty="0"/>
              <a:t>within 6 inches of overtopping</a:t>
            </a:r>
            <a:r>
              <a:rPr lang="en-US" dirty="0"/>
              <a:t>, many </a:t>
            </a:r>
            <a:r>
              <a:rPr lang="en-US" u="sng" dirty="0"/>
              <a:t>homes evacuated</a:t>
            </a:r>
            <a:r>
              <a:rPr lang="en-US" dirty="0"/>
              <a:t>, </a:t>
            </a:r>
            <a:r>
              <a:rPr lang="en-US" u="sng" dirty="0"/>
              <a:t>emergency declaration from Gov</a:t>
            </a:r>
            <a:r>
              <a:rPr lang="en-US" dirty="0"/>
              <a:t>, </a:t>
            </a:r>
            <a:r>
              <a:rPr lang="en-US" u="sng" dirty="0"/>
              <a:t>extensive levee repair under</a:t>
            </a:r>
            <a:br>
              <a:rPr lang="en-US" u="sng" dirty="0"/>
            </a:br>
            <a:r>
              <a:rPr lang="en-US" u="sng" dirty="0"/>
              <a:t>PL 84-99 program</a:t>
            </a:r>
            <a:r>
              <a:rPr lang="en-US" dirty="0"/>
              <a:t>, </a:t>
            </a:r>
            <a:r>
              <a:rPr lang="en-US" u="sng" dirty="0"/>
              <a:t>sig repairs to some roadways</a:t>
            </a:r>
          </a:p>
          <a:p>
            <a:pPr marL="224521" indent="-224521">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85996EEB-327D-4217-963E-6AC596F78340}" type="slidenum">
              <a:rPr lang="en-US" smtClean="0"/>
              <a:pPr>
                <a:defRPr/>
              </a:pPr>
              <a:t>3</a:t>
            </a:fld>
            <a:endParaRPr lang="en-US" dirty="0"/>
          </a:p>
        </p:txBody>
      </p:sp>
    </p:spTree>
    <p:extLst>
      <p:ext uri="{BB962C8B-B14F-4D97-AF65-F5344CB8AC3E}">
        <p14:creationId xmlns:p14="http://schemas.microsoft.com/office/powerpoint/2010/main" val="378039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60BDE92-761D-4145-BA82-A87A73156257}" type="datetimeFigureOut">
              <a:rPr lang="en-US" smtClean="0"/>
              <a:t>2/27/2024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32188228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0BDE92-761D-4145-BA82-A87A7315625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330815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0BDE92-761D-4145-BA82-A87A7315625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18830179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0BDE92-761D-4145-BA82-A87A7315625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254317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0BDE92-761D-4145-BA82-A87A7315625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41324849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0BDE92-761D-4145-BA82-A87A7315625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99879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0BDE92-761D-4145-BA82-A87A73156257}"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26895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60BDE92-761D-4145-BA82-A87A73156257}"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325769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BDE92-761D-4145-BA82-A87A73156257}"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364928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0BDE92-761D-4145-BA82-A87A7315625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16B33-C843-4F5A-A118-ADBF997B6CB5}" type="slidenum">
              <a:rPr lang="en-US" smtClean="0"/>
              <a:t>‹#›</a:t>
            </a:fld>
            <a:endParaRPr lang="en-US"/>
          </a:p>
        </p:txBody>
      </p:sp>
    </p:spTree>
    <p:extLst>
      <p:ext uri="{BB962C8B-B14F-4D97-AF65-F5344CB8AC3E}">
        <p14:creationId xmlns:p14="http://schemas.microsoft.com/office/powerpoint/2010/main" val="32266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60BDE92-761D-4145-BA82-A87A7315625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AA16B33-C843-4F5A-A118-ADBF997B6CB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63344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0BDE92-761D-4145-BA82-A87A73156257}" type="datetimeFigureOut">
              <a:rPr lang="en-US" smtClean="0"/>
              <a:t>2/27/2024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16B33-C843-4F5A-A118-ADBF997B6CB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5855667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latin typeface="Georgia" panose="02040502050405020303" pitchFamily="18" charset="0"/>
              </a:rPr>
              <a:t>Lower Cache Creek Flood Risk Reduction Project</a:t>
            </a:r>
          </a:p>
        </p:txBody>
      </p:sp>
      <p:sp>
        <p:nvSpPr>
          <p:cNvPr id="4" name="Subtitle 2">
            <a:extLst>
              <a:ext uri="{FF2B5EF4-FFF2-40B4-BE49-F238E27FC236}">
                <a16:creationId xmlns:a16="http://schemas.microsoft.com/office/drawing/2014/main" id="{8318490F-D6EF-46F4-9C9B-CFE6BD2A6EF9}"/>
              </a:ext>
            </a:extLst>
          </p:cNvPr>
          <p:cNvSpPr txBox="1">
            <a:spLocks/>
          </p:cNvSpPr>
          <p:nvPr/>
        </p:nvSpPr>
        <p:spPr>
          <a:xfrm>
            <a:off x="1463040" y="3896104"/>
            <a:ext cx="6099586" cy="8382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400" dirty="0"/>
              <a:t>Presentation to the Woodland Rotary Club </a:t>
            </a:r>
          </a:p>
          <a:p>
            <a:r>
              <a:rPr lang="en-US" sz="2400" dirty="0"/>
              <a:t>February 27, 2024</a:t>
            </a:r>
          </a:p>
        </p:txBody>
      </p:sp>
    </p:spTree>
    <p:extLst>
      <p:ext uri="{BB962C8B-B14F-4D97-AF65-F5344CB8AC3E}">
        <p14:creationId xmlns:p14="http://schemas.microsoft.com/office/powerpoint/2010/main" val="2949810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450" y="796925"/>
            <a:ext cx="8547100" cy="697370"/>
          </a:xfrm>
          <a:prstGeom prst="rect">
            <a:avLst/>
          </a:prstGeom>
        </p:spPr>
        <p:txBody>
          <a:bodyPr wrap="square">
            <a:spAutoFit/>
          </a:bodyPr>
          <a:lstStyle/>
          <a:p>
            <a:pPr algn="ctr">
              <a:lnSpc>
                <a:spcPct val="107000"/>
              </a:lnSpc>
              <a:spcAft>
                <a:spcPts val="800"/>
              </a:spcAft>
            </a:pPr>
            <a:r>
              <a:rPr lang="en-US" sz="2400" b="1" dirty="0">
                <a:latin typeface="Georgia" panose="02040502050405020303" pitchFamily="18" charset="0"/>
                <a:ea typeface="Calibri" panose="020F0502020204030204" pitchFamily="34" charset="0"/>
                <a:cs typeface="Times New Roman" panose="02020603050405020304" pitchFamily="18" charset="0"/>
              </a:rPr>
              <a:t>Efforts to Reduce Woodland’s Flood Risk</a:t>
            </a:r>
            <a:endParaRPr lang="en-US" sz="1100" b="1"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7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C4745B8E-1137-4063-AF66-B215B924278C}"/>
              </a:ext>
            </a:extLst>
          </p:cNvPr>
          <p:cNvSpPr txBox="1">
            <a:spLocks/>
          </p:cNvSpPr>
          <p:nvPr/>
        </p:nvSpPr>
        <p:spPr>
          <a:xfrm>
            <a:off x="304800" y="1725025"/>
            <a:ext cx="8547100" cy="53340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dirty="0"/>
              <a:t>City’s goal for flood management:</a:t>
            </a:r>
          </a:p>
          <a:p>
            <a:pPr marL="914400" lvl="1" indent="-457200" algn="l">
              <a:buFont typeface="Arial" panose="020B0604020202020204" pitchFamily="34" charset="0"/>
              <a:buChar char="•"/>
            </a:pPr>
            <a:r>
              <a:rPr lang="en-US" altLang="en-US" dirty="0"/>
              <a:t>Remove city from FEMA 100-year floodplain</a:t>
            </a:r>
          </a:p>
          <a:p>
            <a:pPr marL="914400" lvl="1" indent="-457200" algn="l">
              <a:buFont typeface="Arial" panose="020B0604020202020204" pitchFamily="34" charset="0"/>
              <a:buChar char="•"/>
            </a:pPr>
            <a:r>
              <a:rPr lang="en-US" altLang="en-US" dirty="0"/>
              <a:t>Achieve 200-year Urban Level of Protection (State - SB5)</a:t>
            </a:r>
          </a:p>
          <a:p>
            <a:pPr marL="457200" indent="-457200" algn="l">
              <a:buFont typeface="Arial" panose="020B0604020202020204" pitchFamily="34" charset="0"/>
              <a:buChar char="•"/>
            </a:pPr>
            <a:r>
              <a:rPr lang="en-US" altLang="en-US" dirty="0"/>
              <a:t>DWR’s project to restore Cache Creek levee capacity to authorized design (10-year)</a:t>
            </a:r>
          </a:p>
          <a:p>
            <a:pPr marL="457200" indent="-457200" algn="l">
              <a:buFont typeface="Arial" panose="020B0604020202020204" pitchFamily="34" charset="0"/>
              <a:buChar char="•"/>
            </a:pPr>
            <a:r>
              <a:rPr lang="en-US" altLang="en-US" dirty="0"/>
              <a:t>Lower Cache Creek Project (US Army Corps)</a:t>
            </a:r>
          </a:p>
          <a:p>
            <a:pPr marL="914400" lvl="1" indent="-457200" algn="l">
              <a:buFont typeface="Arial" panose="020B0604020202020204" pitchFamily="34" charset="0"/>
              <a:buChar char="•"/>
            </a:pPr>
            <a:r>
              <a:rPr lang="en-US" altLang="en-US" dirty="0"/>
              <a:t>Proposed State legislation would increase state </a:t>
            </a:r>
            <a:r>
              <a:rPr lang="en-US" altLang="en-US"/>
              <a:t>share to 99% of </a:t>
            </a:r>
            <a:r>
              <a:rPr lang="en-US" altLang="en-US" dirty="0"/>
              <a:t>the non-federal share</a:t>
            </a:r>
          </a:p>
          <a:p>
            <a:pPr marL="457200" indent="-457200" algn="l">
              <a:buFont typeface="Arial" panose="020B0604020202020204" pitchFamily="34" charset="0"/>
              <a:buChar char="•"/>
            </a:pPr>
            <a:r>
              <a:rPr lang="en-US" altLang="en-US" dirty="0"/>
              <a:t>City proposes to invest $25 million to reduce flood risk for property owners that will remain in the floodplain</a:t>
            </a:r>
          </a:p>
          <a:p>
            <a:pPr marL="457200" indent="-457200" algn="l">
              <a:buFont typeface="Arial" panose="020B0604020202020204" pitchFamily="34" charset="0"/>
              <a:buChar char="•"/>
            </a:pPr>
            <a:endParaRPr lang="en-US" altLang="en-US" dirty="0"/>
          </a:p>
          <a:p>
            <a:pPr marL="457200" indent="-457200" algn="l">
              <a:buFont typeface="Arial" panose="020B0604020202020204" pitchFamily="34" charset="0"/>
              <a:buChar char="•"/>
            </a:pPr>
            <a:endParaRPr lang="en-US" altLang="en-US" dirty="0"/>
          </a:p>
          <a:p>
            <a:pPr marL="457200" indent="-457200" algn="l">
              <a:buFont typeface="Arial" panose="020B0604020202020204" pitchFamily="34" charset="0"/>
              <a:buChar char="•"/>
            </a:pPr>
            <a:endParaRPr lang="en-US" altLang="en-US" dirty="0"/>
          </a:p>
          <a:p>
            <a:pPr marL="457200" indent="-4572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9473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450" y="442762"/>
            <a:ext cx="8547100" cy="697370"/>
          </a:xfrm>
          <a:prstGeom prst="rect">
            <a:avLst/>
          </a:prstGeom>
        </p:spPr>
        <p:txBody>
          <a:bodyPr wrap="square">
            <a:spAutoFit/>
          </a:bodyPr>
          <a:lstStyle/>
          <a:p>
            <a:pPr algn="ctr">
              <a:lnSpc>
                <a:spcPct val="107000"/>
              </a:lnSpc>
              <a:spcAft>
                <a:spcPts val="800"/>
              </a:spcAft>
            </a:pPr>
            <a:r>
              <a:rPr lang="en-US" sz="2400" b="1" dirty="0">
                <a:latin typeface="Georgia" panose="02040502050405020303" pitchFamily="18" charset="0"/>
                <a:ea typeface="Calibri" panose="020F0502020204030204" pitchFamily="34" charset="0"/>
                <a:cs typeface="Times New Roman" panose="02020603050405020304" pitchFamily="18" charset="0"/>
              </a:rPr>
              <a:t>Project Levee Alignment and Residual Floodplains</a:t>
            </a:r>
            <a:endParaRPr lang="en-US" sz="1100" b="1"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7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47453212-2A39-27F1-BC22-280F85626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095"/>
            <a:ext cx="9144000" cy="5916706"/>
          </a:xfrm>
          <a:prstGeom prst="rect">
            <a:avLst/>
          </a:prstGeom>
        </p:spPr>
      </p:pic>
    </p:spTree>
    <p:extLst>
      <p:ext uri="{BB962C8B-B14F-4D97-AF65-F5344CB8AC3E}">
        <p14:creationId xmlns:p14="http://schemas.microsoft.com/office/powerpoint/2010/main" val="404055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63722"/>
            <a:ext cx="8547100" cy="483728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Project currently in design phase</a:t>
            </a:r>
          </a:p>
          <a:p>
            <a:pPr marL="342900" indent="-342900">
              <a:lnSpc>
                <a:spcPct val="107000"/>
              </a:lnSpc>
              <a:spcAft>
                <a:spcPts val="800"/>
              </a:spcAft>
              <a:buFont typeface="Arial" panose="020B0604020202020204" pitchFamily="34" charset="0"/>
              <a:buChar cha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Construction estimated to being in 2028</a:t>
            </a:r>
          </a:p>
          <a:p>
            <a:pPr marL="342900" indent="-342900">
              <a:lnSpc>
                <a:spcPct val="107000"/>
              </a:lnSpc>
              <a:spcAft>
                <a:spcPts val="800"/>
              </a:spcAft>
              <a:buFont typeface="Arial" panose="020B0604020202020204" pitchFamily="34" charset="0"/>
              <a:buChar cha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Construction expected to take 5-10 years depending on state and federal appropriation process</a:t>
            </a:r>
          </a:p>
          <a:p>
            <a:pPr lvl="1">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059CE2A-4B3E-4B4C-BD29-6D16B5A67ECB}"/>
              </a:ext>
            </a:extLst>
          </p:cNvPr>
          <p:cNvSpPr txBox="1">
            <a:spLocks/>
          </p:cNvSpPr>
          <p:nvPr/>
        </p:nvSpPr>
        <p:spPr>
          <a:xfrm>
            <a:off x="533400" y="304800"/>
            <a:ext cx="8229600" cy="534955"/>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altLang="en-US" sz="3600" dirty="0">
                <a:solidFill>
                  <a:schemeClr val="tx1"/>
                </a:solidFill>
              </a:rPr>
              <a:t>Looking Ahead...</a:t>
            </a:r>
          </a:p>
        </p:txBody>
      </p:sp>
    </p:spTree>
    <p:extLst>
      <p:ext uri="{BB962C8B-B14F-4D97-AF65-F5344CB8AC3E}">
        <p14:creationId xmlns:p14="http://schemas.microsoft.com/office/powerpoint/2010/main" val="183118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450" y="330028"/>
            <a:ext cx="8547100" cy="1129284"/>
          </a:xfrm>
          <a:prstGeom prst="rect">
            <a:avLst/>
          </a:prstGeom>
        </p:spPr>
        <p:txBody>
          <a:bodyPr wrap="square">
            <a:spAutoFit/>
          </a:bodyPr>
          <a:lstStyle/>
          <a:p>
            <a:pPr algn="ctr">
              <a:lnSpc>
                <a:spcPct val="107000"/>
              </a:lnSpc>
              <a:spcAft>
                <a:spcPts val="800"/>
              </a:spcAft>
            </a:pPr>
            <a:r>
              <a:rPr lang="en-US" sz="2400" b="1" dirty="0">
                <a:latin typeface="Georgia" panose="02040502050405020303" pitchFamily="18" charset="0"/>
                <a:ea typeface="Calibri" panose="020F0502020204030204" pitchFamily="34" charset="0"/>
                <a:cs typeface="Times New Roman" panose="02020603050405020304" pitchFamily="18" charset="0"/>
              </a:rPr>
              <a:t>Urban Limit Line</a:t>
            </a:r>
          </a:p>
          <a:p>
            <a:pPr algn="ctr">
              <a:lnSpc>
                <a:spcPct val="107000"/>
              </a:lnSpc>
              <a:spcAft>
                <a:spcPts val="800"/>
              </a:spcAft>
            </a:pPr>
            <a:r>
              <a:rPr lang="en-US" sz="2000" b="1" dirty="0">
                <a:effectLst/>
                <a:latin typeface="Georgia" panose="02040502050405020303" pitchFamily="18" charset="0"/>
                <a:ea typeface="Calibri" panose="020F0502020204030204" pitchFamily="34" charset="0"/>
                <a:cs typeface="Times New Roman" panose="02020603050405020304" pitchFamily="18" charset="0"/>
              </a:rPr>
              <a:t>Ma</a:t>
            </a:r>
            <a:r>
              <a:rPr lang="en-US" sz="2000" b="1" dirty="0">
                <a:latin typeface="Georgia" panose="02040502050405020303" pitchFamily="18" charset="0"/>
                <a:ea typeface="Calibri" panose="020F0502020204030204" pitchFamily="34" charset="0"/>
                <a:cs typeface="Times New Roman" panose="02020603050405020304" pitchFamily="18" charset="0"/>
              </a:rPr>
              <a:t>ximum City Footprint – Approved June 2006 </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7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AE73236-A2D5-4F56-B1C4-D8D6F8AEC00D}"/>
              </a:ext>
            </a:extLst>
          </p:cNvPr>
          <p:cNvPicPr>
            <a:picLocks noChangeAspect="1"/>
          </p:cNvPicPr>
          <p:nvPr/>
        </p:nvPicPr>
        <p:blipFill rotWithShape="1">
          <a:blip r:embed="rId2"/>
          <a:srcRect b="293"/>
          <a:stretch/>
        </p:blipFill>
        <p:spPr>
          <a:xfrm>
            <a:off x="171450" y="1245415"/>
            <a:ext cx="8712171" cy="5596128"/>
          </a:xfrm>
          <a:prstGeom prst="rect">
            <a:avLst/>
          </a:prstGeom>
          <a:ln>
            <a:solidFill>
              <a:schemeClr val="bg1"/>
            </a:solidFill>
          </a:ln>
        </p:spPr>
      </p:pic>
    </p:spTree>
    <p:extLst>
      <p:ext uri="{BB962C8B-B14F-4D97-AF65-F5344CB8AC3E}">
        <p14:creationId xmlns:p14="http://schemas.microsoft.com/office/powerpoint/2010/main" val="216609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t>Historical Flooding</a:t>
            </a:r>
            <a:endParaRPr lang="en-US" sz="3600" b="1" dirty="0">
              <a:solidFill>
                <a:schemeClr val="tx1"/>
              </a:solidFill>
              <a:latin typeface="Arial" pitchFamily="34" charset="0"/>
              <a:cs typeface="Arial" pitchFamily="34" charset="0"/>
            </a:endParaRPr>
          </a:p>
        </p:txBody>
      </p:sp>
      <p:sp>
        <p:nvSpPr>
          <p:cNvPr id="12" name="Slide Number Placeholder 11"/>
          <p:cNvSpPr>
            <a:spLocks noGrp="1"/>
          </p:cNvSpPr>
          <p:nvPr>
            <p:ph type="sldNum" sz="quarter" idx="10"/>
          </p:nvPr>
        </p:nvSpPr>
        <p:spPr/>
        <p:txBody>
          <a:bodyPr/>
          <a:lstStyle/>
          <a:p>
            <a:pPr>
              <a:defRPr/>
            </a:pPr>
            <a:fld id="{29526596-E447-48AE-A9EF-317FA4BDD3B9}" type="slidenum">
              <a:rPr lang="en-US" smtClean="0"/>
              <a:pPr>
                <a:defRPr/>
              </a:pPr>
              <a:t>2</a:t>
            </a:fld>
            <a:endParaRPr lang="en-US" dirty="0"/>
          </a:p>
        </p:txBody>
      </p:sp>
      <p:sp>
        <p:nvSpPr>
          <p:cNvPr id="8" name="TextBox 7"/>
          <p:cNvSpPr txBox="1"/>
          <p:nvPr/>
        </p:nvSpPr>
        <p:spPr>
          <a:xfrm>
            <a:off x="152400" y="1287244"/>
            <a:ext cx="4343400" cy="5632311"/>
          </a:xfrm>
          <a:prstGeom prst="rect">
            <a:avLst/>
          </a:prstGeom>
          <a:noFill/>
        </p:spPr>
        <p:txBody>
          <a:bodyPr wrap="square" rtlCol="0">
            <a:spAutoFit/>
          </a:bodyPr>
          <a:lstStyle/>
          <a:p>
            <a:pPr marL="347472" indent="-347472" algn="l">
              <a:buFont typeface="Wingdings" pitchFamily="2" charset="2"/>
              <a:buChar char="§"/>
            </a:pPr>
            <a:endParaRPr lang="en-US" sz="2400" b="0" dirty="0">
              <a:solidFill>
                <a:schemeClr val="tx1"/>
              </a:solidFill>
            </a:endParaRPr>
          </a:p>
          <a:p>
            <a:pPr marL="347472" indent="-347472" algn="l">
              <a:buFont typeface="Wingdings" pitchFamily="2" charset="2"/>
              <a:buChar char="§"/>
            </a:pPr>
            <a:r>
              <a:rPr lang="en-US" sz="2400" b="0" dirty="0">
                <a:solidFill>
                  <a:schemeClr val="tx1"/>
                </a:solidFill>
              </a:rPr>
              <a:t>1940 – overbank flooding</a:t>
            </a:r>
          </a:p>
          <a:p>
            <a:pPr marL="347472" indent="-347472" algn="l">
              <a:buFont typeface="Wingdings" pitchFamily="2" charset="2"/>
              <a:buChar char="§"/>
            </a:pPr>
            <a:r>
              <a:rPr lang="en-US" sz="2400" b="0" dirty="0">
                <a:solidFill>
                  <a:schemeClr val="tx1"/>
                </a:solidFill>
              </a:rPr>
              <a:t>1955 – overtopped levees</a:t>
            </a:r>
          </a:p>
          <a:p>
            <a:pPr marL="347472" indent="-347472" algn="l">
              <a:buFont typeface="Wingdings" pitchFamily="2" charset="2"/>
              <a:buChar char="§"/>
            </a:pPr>
            <a:r>
              <a:rPr lang="en-US" sz="2400" b="0" dirty="0">
                <a:solidFill>
                  <a:schemeClr val="tx1"/>
                </a:solidFill>
              </a:rPr>
              <a:t>1958 – overtopped levees</a:t>
            </a:r>
          </a:p>
          <a:p>
            <a:pPr marL="347472" indent="-347472" algn="l">
              <a:buFont typeface="Wingdings" pitchFamily="2" charset="2"/>
              <a:buChar char="§"/>
            </a:pPr>
            <a:r>
              <a:rPr lang="en-US" sz="2400" b="0" dirty="0">
                <a:solidFill>
                  <a:schemeClr val="tx1"/>
                </a:solidFill>
              </a:rPr>
              <a:t>Jan 1983 – flood of record</a:t>
            </a:r>
          </a:p>
          <a:p>
            <a:pPr marL="804672" lvl="2" indent="-347472" algn="l">
              <a:buFont typeface="Wingdings" pitchFamily="2" charset="2"/>
              <a:buChar char="§"/>
            </a:pPr>
            <a:r>
              <a:rPr lang="en-US" sz="2400" b="0" dirty="0">
                <a:solidFill>
                  <a:schemeClr val="tx1"/>
                </a:solidFill>
              </a:rPr>
              <a:t>levee breach</a:t>
            </a:r>
          </a:p>
          <a:p>
            <a:pPr marL="804672" lvl="2" indent="-347472" algn="l">
              <a:buFont typeface="Wingdings" pitchFamily="2" charset="2"/>
              <a:buChar char="§"/>
            </a:pPr>
            <a:r>
              <a:rPr lang="en-US" sz="2400" b="0" dirty="0">
                <a:solidFill>
                  <a:schemeClr val="tx1"/>
                </a:solidFill>
              </a:rPr>
              <a:t>flooded what is now </a:t>
            </a:r>
            <a:br>
              <a:rPr lang="en-US" sz="2400" b="0" dirty="0">
                <a:solidFill>
                  <a:schemeClr val="tx1"/>
                </a:solidFill>
              </a:rPr>
            </a:br>
            <a:r>
              <a:rPr lang="en-US" sz="2400" b="0" dirty="0">
                <a:solidFill>
                  <a:schemeClr val="tx1"/>
                </a:solidFill>
              </a:rPr>
              <a:t>Woodland’s </a:t>
            </a:r>
            <a:br>
              <a:rPr lang="en-US" sz="2400" b="0" dirty="0">
                <a:solidFill>
                  <a:schemeClr val="tx1"/>
                </a:solidFill>
              </a:rPr>
            </a:br>
            <a:r>
              <a:rPr lang="en-US" sz="2400" b="0" dirty="0">
                <a:solidFill>
                  <a:schemeClr val="tx1"/>
                </a:solidFill>
              </a:rPr>
              <a:t>industrial area</a:t>
            </a:r>
          </a:p>
          <a:p>
            <a:pPr marL="347472" indent="-347472" algn="l">
              <a:buFont typeface="Wingdings" pitchFamily="2" charset="2"/>
              <a:buChar char="§"/>
            </a:pPr>
            <a:r>
              <a:rPr lang="en-US" sz="2400" b="0" dirty="0">
                <a:solidFill>
                  <a:schemeClr val="tx1"/>
                </a:solidFill>
              </a:rPr>
              <a:t>1995 – overtopped levees </a:t>
            </a:r>
          </a:p>
          <a:p>
            <a:pPr marL="347472" indent="-347472" algn="l">
              <a:buFont typeface="Wingdings" pitchFamily="2" charset="2"/>
              <a:buChar char="§"/>
            </a:pPr>
            <a:r>
              <a:rPr lang="en-US" sz="2400" b="0" dirty="0">
                <a:solidFill>
                  <a:schemeClr val="tx1"/>
                </a:solidFill>
              </a:rPr>
              <a:t>1997 – overtopped levees</a:t>
            </a:r>
            <a:br>
              <a:rPr lang="en-US" sz="2400" b="0" dirty="0">
                <a:solidFill>
                  <a:schemeClr val="tx1"/>
                </a:solidFill>
              </a:rPr>
            </a:br>
            <a:endParaRPr lang="en-US" sz="2400" b="0" dirty="0">
              <a:solidFill>
                <a:schemeClr val="tx1"/>
              </a:solidFill>
            </a:endParaRPr>
          </a:p>
          <a:p>
            <a:pPr lvl="1" algn="l"/>
            <a:endParaRPr lang="en-US" sz="2400" b="0" dirty="0">
              <a:solidFill>
                <a:schemeClr val="tx1"/>
              </a:solidFill>
            </a:endParaRPr>
          </a:p>
          <a:p>
            <a:pPr algn="l"/>
            <a:endParaRPr lang="en-US" sz="2400" b="0" dirty="0">
              <a:solidFill>
                <a:schemeClr val="tx1"/>
              </a:solidFill>
            </a:endParaRPr>
          </a:p>
          <a:p>
            <a:pPr algn="l"/>
            <a:endParaRPr lang="en-US" sz="2400" b="0" dirty="0">
              <a:solidFill>
                <a:schemeClr val="tx1"/>
              </a:solidFill>
            </a:endParaRPr>
          </a:p>
        </p:txBody>
      </p:sp>
      <p:pic>
        <p:nvPicPr>
          <p:cNvPr id="9" name="Object 1"/>
          <p:cNvPicPr/>
          <p:nvPr/>
        </p:nvPicPr>
        <p:blipFill>
          <a:blip r:embed="rId3" cstate="print">
            <a:duotone>
              <a:prstClr val="black"/>
              <a:srgbClr val="D9C3A5">
                <a:tint val="50000"/>
                <a:satMod val="180000"/>
              </a:srgbClr>
            </a:duotone>
            <a:lum bright="29000" contrast="-16000"/>
          </a:blip>
          <a:srcRect t="-215" b="3879"/>
          <a:stretch>
            <a:fillRect/>
          </a:stretch>
        </p:blipFill>
        <p:spPr bwMode="auto">
          <a:xfrm>
            <a:off x="4343400" y="2590800"/>
            <a:ext cx="4495800" cy="3733800"/>
          </a:xfrm>
          <a:prstGeom prst="rect">
            <a:avLst/>
          </a:prstGeom>
          <a:noFill/>
          <a:ln w="6350">
            <a:solidFill>
              <a:schemeClr val="tx1"/>
            </a:solidFill>
            <a:miter lim="800000"/>
            <a:headEnd/>
            <a:tailEnd/>
          </a:ln>
          <a:effectLst/>
        </p:spPr>
      </p:pic>
      <p:sp>
        <p:nvSpPr>
          <p:cNvPr id="6" name="TextBox 5"/>
          <p:cNvSpPr txBox="1"/>
          <p:nvPr/>
        </p:nvSpPr>
        <p:spPr>
          <a:xfrm>
            <a:off x="8743890" y="4724400"/>
            <a:ext cx="400110" cy="1600200"/>
          </a:xfrm>
          <a:prstGeom prst="rect">
            <a:avLst/>
          </a:prstGeom>
          <a:noFill/>
        </p:spPr>
        <p:txBody>
          <a:bodyPr vert="vert" wrap="square" rtlCol="0">
            <a:spAutoFit/>
          </a:bodyPr>
          <a:lstStyle/>
          <a:p>
            <a:pPr algn="r"/>
            <a:r>
              <a:rPr lang="en-US" sz="1400" b="0" dirty="0">
                <a:solidFill>
                  <a:schemeClr val="tx1"/>
                </a:solidFill>
              </a:rPr>
              <a:t>Levee Break, 1983</a:t>
            </a:r>
          </a:p>
        </p:txBody>
      </p:sp>
      <p:pic>
        <p:nvPicPr>
          <p:cNvPr id="69633" name="Picture 1" descr="C:\Users\L2PDWKMC\Desktop\March1940 Areas Inundated-FINAL.JPG"/>
          <p:cNvPicPr>
            <a:picLocks noChangeAspect="1" noChangeArrowheads="1"/>
          </p:cNvPicPr>
          <p:nvPr/>
        </p:nvPicPr>
        <p:blipFill>
          <a:blip r:embed="rId4" cstate="print"/>
          <a:srcRect l="60396" t="7054" b="41808"/>
          <a:stretch>
            <a:fillRect/>
          </a:stretch>
        </p:blipFill>
        <p:spPr bwMode="auto">
          <a:xfrm>
            <a:off x="5867400" y="1524000"/>
            <a:ext cx="3048000" cy="2209800"/>
          </a:xfrm>
          <a:prstGeom prst="rect">
            <a:avLst/>
          </a:prstGeom>
          <a:noFill/>
          <a:ln w="3175">
            <a:solidFill>
              <a:schemeClr val="tx1"/>
            </a:solidFill>
          </a:ln>
        </p:spPr>
      </p:pic>
      <p:sp>
        <p:nvSpPr>
          <p:cNvPr id="10" name="TextBox 9"/>
          <p:cNvSpPr txBox="1"/>
          <p:nvPr/>
        </p:nvSpPr>
        <p:spPr>
          <a:xfrm>
            <a:off x="8820090" y="1295400"/>
            <a:ext cx="400110" cy="1600200"/>
          </a:xfrm>
          <a:prstGeom prst="rect">
            <a:avLst/>
          </a:prstGeom>
          <a:noFill/>
        </p:spPr>
        <p:txBody>
          <a:bodyPr vert="vert" wrap="square" rtlCol="0">
            <a:spAutoFit/>
          </a:bodyPr>
          <a:lstStyle/>
          <a:p>
            <a:pPr algn="r"/>
            <a:r>
              <a:rPr lang="en-US" sz="1400" b="0" dirty="0">
                <a:solidFill>
                  <a:schemeClr val="tx1"/>
                </a:solidFill>
              </a:rPr>
              <a:t>1940 inundation</a:t>
            </a:r>
          </a:p>
        </p:txBody>
      </p:sp>
      <p:pic>
        <p:nvPicPr>
          <p:cNvPr id="11" name="Picture 10" descr="LCCFS_flood_house.jpg"/>
          <p:cNvPicPr>
            <a:picLocks noChangeAspect="1"/>
          </p:cNvPicPr>
          <p:nvPr/>
        </p:nvPicPr>
        <p:blipFill>
          <a:blip r:embed="rId5" cstate="print"/>
          <a:stretch>
            <a:fillRect/>
          </a:stretch>
        </p:blipFill>
        <p:spPr>
          <a:xfrm>
            <a:off x="4542173" y="228600"/>
            <a:ext cx="2239627" cy="1609588"/>
          </a:xfrm>
          <a:prstGeom prst="rect">
            <a:avLst/>
          </a:prstGeom>
        </p:spPr>
      </p:pic>
      <p:sp>
        <p:nvSpPr>
          <p:cNvPr id="13" name="TextBox 12"/>
          <p:cNvSpPr txBox="1"/>
          <p:nvPr/>
        </p:nvSpPr>
        <p:spPr>
          <a:xfrm>
            <a:off x="6705600" y="0"/>
            <a:ext cx="400110" cy="1447800"/>
          </a:xfrm>
          <a:prstGeom prst="rect">
            <a:avLst/>
          </a:prstGeom>
          <a:noFill/>
        </p:spPr>
        <p:txBody>
          <a:bodyPr vert="vert" wrap="square" rtlCol="0">
            <a:spAutoFit/>
          </a:bodyPr>
          <a:lstStyle/>
          <a:p>
            <a:pPr algn="r"/>
            <a:r>
              <a:rPr lang="en-US" sz="1400" b="0" dirty="0">
                <a:solidFill>
                  <a:schemeClr val="tx1"/>
                </a:solidFill>
              </a:rPr>
              <a:t>Woodland 1983</a:t>
            </a:r>
          </a:p>
        </p:txBody>
      </p:sp>
    </p:spTree>
    <p:extLst>
      <p:ext uri="{BB962C8B-B14F-4D97-AF65-F5344CB8AC3E}">
        <p14:creationId xmlns:p14="http://schemas.microsoft.com/office/powerpoint/2010/main" val="357539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311"/>
            <a:ext cx="8229600" cy="1143000"/>
          </a:xfrm>
        </p:spPr>
        <p:txBody>
          <a:bodyPr>
            <a:normAutofit/>
          </a:bodyPr>
          <a:lstStyle/>
          <a:p>
            <a:pPr algn="l"/>
            <a:r>
              <a:rPr lang="en-US" sz="3600" b="1" dirty="0"/>
              <a:t>Cache Creek - February 27, 2019</a:t>
            </a:r>
            <a:endParaRPr lang="en-US" sz="3600" b="1" dirty="0">
              <a:solidFill>
                <a:schemeClr val="tx1"/>
              </a:solidFill>
              <a:latin typeface="Arial" pitchFamily="34" charset="0"/>
              <a:cs typeface="Arial" pitchFamily="34" charset="0"/>
            </a:endParaRPr>
          </a:p>
        </p:txBody>
      </p:sp>
      <p:sp>
        <p:nvSpPr>
          <p:cNvPr id="12" name="Slide Number Placeholder 11"/>
          <p:cNvSpPr>
            <a:spLocks noGrp="1"/>
          </p:cNvSpPr>
          <p:nvPr>
            <p:ph type="sldNum" sz="quarter" idx="10"/>
          </p:nvPr>
        </p:nvSpPr>
        <p:spPr/>
        <p:txBody>
          <a:bodyPr/>
          <a:lstStyle/>
          <a:p>
            <a:pPr>
              <a:defRPr/>
            </a:pPr>
            <a:fld id="{29526596-E447-48AE-A9EF-317FA4BDD3B9}" type="slidenum">
              <a:rPr lang="en-US" smtClean="0"/>
              <a:pPr>
                <a:defRPr/>
              </a:pPr>
              <a:t>3</a:t>
            </a:fld>
            <a:endParaRPr lang="en-US" dirty="0"/>
          </a:p>
        </p:txBody>
      </p:sp>
      <p:pic>
        <p:nvPicPr>
          <p:cNvPr id="5" name="Picture 4" descr="A group of people in bright yellow jackets&#10;&#10;Description automatically generated">
            <a:extLst>
              <a:ext uri="{FF2B5EF4-FFF2-40B4-BE49-F238E27FC236}">
                <a16:creationId xmlns:a16="http://schemas.microsoft.com/office/drawing/2014/main" id="{54C1C434-435B-6A54-0231-98B4E431A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25" y="1721736"/>
            <a:ext cx="8761934" cy="4968829"/>
          </a:xfrm>
          <a:prstGeom prst="rect">
            <a:avLst/>
          </a:prstGeom>
        </p:spPr>
      </p:pic>
    </p:spTree>
    <p:extLst>
      <p:ext uri="{BB962C8B-B14F-4D97-AF65-F5344CB8AC3E}">
        <p14:creationId xmlns:p14="http://schemas.microsoft.com/office/powerpoint/2010/main" val="560373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89997"/>
          </a:xfrm>
        </p:spPr>
        <p:txBody>
          <a:bodyPr>
            <a:normAutofit fontScale="90000"/>
          </a:bodyPr>
          <a:lstStyle/>
          <a:p>
            <a:r>
              <a:rPr lang="en-US" dirty="0"/>
              <a:t>Cache Creek FEMA Flood Maps</a:t>
            </a:r>
          </a:p>
        </p:txBody>
      </p:sp>
      <p:sp>
        <p:nvSpPr>
          <p:cNvPr id="3" name="Content Placeholder 2"/>
          <p:cNvSpPr>
            <a:spLocks noGrp="1"/>
          </p:cNvSpPr>
          <p:nvPr>
            <p:ph sz="half" idx="1"/>
          </p:nvPr>
        </p:nvSpPr>
        <p:spPr/>
        <p:txBody>
          <a:bodyPr>
            <a:normAutofit/>
          </a:bodyPr>
          <a:lstStyle/>
          <a:p>
            <a:endParaRPr lang="en-US"/>
          </a:p>
        </p:txBody>
      </p:sp>
      <p:pic>
        <p:nvPicPr>
          <p:cNvPr id="5" name="Picture 4"/>
          <p:cNvPicPr>
            <a:picLocks noChangeAspect="1"/>
          </p:cNvPicPr>
          <p:nvPr/>
        </p:nvPicPr>
        <p:blipFill>
          <a:blip r:embed="rId2"/>
          <a:stretch>
            <a:fillRect/>
          </a:stretch>
        </p:blipFill>
        <p:spPr>
          <a:xfrm>
            <a:off x="76200" y="1609725"/>
            <a:ext cx="5814397" cy="4914900"/>
          </a:xfrm>
          <a:prstGeom prst="rect">
            <a:avLst/>
          </a:prstGeom>
        </p:spPr>
      </p:pic>
      <p:pic>
        <p:nvPicPr>
          <p:cNvPr id="9" name="Picture 8"/>
          <p:cNvPicPr>
            <a:picLocks noChangeAspect="1"/>
          </p:cNvPicPr>
          <p:nvPr/>
        </p:nvPicPr>
        <p:blipFill>
          <a:blip r:embed="rId3"/>
          <a:stretch>
            <a:fillRect/>
          </a:stretch>
        </p:blipFill>
        <p:spPr>
          <a:xfrm>
            <a:off x="5890597" y="2085975"/>
            <a:ext cx="2938349" cy="3903500"/>
          </a:xfrm>
          <a:prstGeom prst="rect">
            <a:avLst/>
          </a:prstGeom>
        </p:spPr>
      </p:pic>
    </p:spTree>
    <p:extLst>
      <p:ext uri="{BB962C8B-B14F-4D97-AF65-F5344CB8AC3E}">
        <p14:creationId xmlns:p14="http://schemas.microsoft.com/office/powerpoint/2010/main" val="3337008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968175-42A9-57DA-0CA7-E3E51870DD87}"/>
              </a:ext>
            </a:extLst>
          </p:cNvPr>
          <p:cNvSpPr txBox="1"/>
          <p:nvPr/>
        </p:nvSpPr>
        <p:spPr>
          <a:xfrm>
            <a:off x="772732" y="2033189"/>
            <a:ext cx="7733764" cy="4154984"/>
          </a:xfrm>
          <a:prstGeom prst="rect">
            <a:avLst/>
          </a:prstGeom>
          <a:noFill/>
        </p:spPr>
        <p:txBody>
          <a:bodyPr wrap="square">
            <a:spAutoFit/>
          </a:bodyPr>
          <a:lstStyle/>
          <a:p>
            <a:r>
              <a:rPr lang="en-US" dirty="0"/>
              <a:t>“</a:t>
            </a:r>
            <a:r>
              <a:rPr lang="en-US" sz="2400" dirty="0"/>
              <a:t>High flood risk threatens public safety and damages property and critical infrastructure with significant consequences. Flooding is principally caused by runoff of high-intensity rainstorms during winter and spring. Existing levees built assuming Wilson Valley Reservoir and Dam would be constructed upstream to capture high flows. Reservoir and dam were never built, and consequently existing levees overtop between 1/10 and 1/30 annual exceedance probability (AEP) event. Flood threat is exacerbated by raised bed of Interstate 5, which diverts flood flows into the City of Woodland. “</a:t>
            </a:r>
          </a:p>
        </p:txBody>
      </p:sp>
      <p:sp>
        <p:nvSpPr>
          <p:cNvPr id="7" name="TextBox 6">
            <a:extLst>
              <a:ext uri="{FF2B5EF4-FFF2-40B4-BE49-F238E27FC236}">
                <a16:creationId xmlns:a16="http://schemas.microsoft.com/office/drawing/2014/main" id="{CB842CA5-9A85-7186-A43D-9013FD9921A8}"/>
              </a:ext>
            </a:extLst>
          </p:cNvPr>
          <p:cNvSpPr txBox="1"/>
          <p:nvPr/>
        </p:nvSpPr>
        <p:spPr>
          <a:xfrm flipH="1">
            <a:off x="160986" y="965913"/>
            <a:ext cx="8680358" cy="523220"/>
          </a:xfrm>
          <a:prstGeom prst="rect">
            <a:avLst/>
          </a:prstGeom>
          <a:noFill/>
        </p:spPr>
        <p:txBody>
          <a:bodyPr wrap="square" rtlCol="0">
            <a:spAutoFit/>
          </a:bodyPr>
          <a:lstStyle/>
          <a:p>
            <a:pPr algn="ctr"/>
            <a:r>
              <a:rPr lang="en-US" sz="2800" dirty="0"/>
              <a:t>USACE Problem Statement for Flood Risk in Woodland</a:t>
            </a:r>
          </a:p>
        </p:txBody>
      </p:sp>
    </p:spTree>
    <p:extLst>
      <p:ext uri="{BB962C8B-B14F-4D97-AF65-F5344CB8AC3E}">
        <p14:creationId xmlns:p14="http://schemas.microsoft.com/office/powerpoint/2010/main" val="176927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298" y="610688"/>
            <a:ext cx="8717280" cy="5638411"/>
          </a:xfrm>
          <a:prstGeom prst="rect">
            <a:avLst/>
          </a:prstGeom>
        </p:spPr>
      </p:pic>
    </p:spTree>
    <p:extLst>
      <p:ext uri="{BB962C8B-B14F-4D97-AF65-F5344CB8AC3E}">
        <p14:creationId xmlns:p14="http://schemas.microsoft.com/office/powerpoint/2010/main" val="215239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48758051"/>
              </p:ext>
            </p:extLst>
          </p:nvPr>
        </p:nvGraphicFramePr>
        <p:xfrm>
          <a:off x="107443" y="623432"/>
          <a:ext cx="8914145" cy="5768660"/>
        </p:xfrm>
        <a:graphic>
          <a:graphicData uri="http://schemas.openxmlformats.org/presentationml/2006/ole">
            <mc:AlternateContent xmlns:mc="http://schemas.openxmlformats.org/markup-compatibility/2006">
              <mc:Choice xmlns:v="urn:schemas-microsoft-com:vml" Requires="v">
                <p:oleObj spid="_x0000_s1037" name="Acrobat Document" r:id="rId3" imgW="11658397" imgH="7543800" progId="AcroExch.Document.DC">
                  <p:embed/>
                </p:oleObj>
              </mc:Choice>
              <mc:Fallback>
                <p:oleObj name="Acrobat Document" r:id="rId3" imgW="11658397" imgH="7543800" progId="AcroExch.Document.DC">
                  <p:embed/>
                  <p:pic>
                    <p:nvPicPr>
                      <p:cNvPr id="2" name="Object 1"/>
                      <p:cNvPicPr/>
                      <p:nvPr/>
                    </p:nvPicPr>
                    <p:blipFill>
                      <a:blip r:embed="rId4"/>
                      <a:stretch>
                        <a:fillRect/>
                      </a:stretch>
                    </p:blipFill>
                    <p:spPr>
                      <a:xfrm>
                        <a:off x="107443" y="623432"/>
                        <a:ext cx="8914145" cy="5768660"/>
                      </a:xfrm>
                      <a:prstGeom prst="rect">
                        <a:avLst/>
                      </a:prstGeom>
                    </p:spPr>
                  </p:pic>
                </p:oleObj>
              </mc:Fallback>
            </mc:AlternateContent>
          </a:graphicData>
        </a:graphic>
      </p:graphicFrame>
    </p:spTree>
    <p:extLst>
      <p:ext uri="{BB962C8B-B14F-4D97-AF65-F5344CB8AC3E}">
        <p14:creationId xmlns:p14="http://schemas.microsoft.com/office/powerpoint/2010/main" val="4135113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63722"/>
            <a:ext cx="8547100" cy="631538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Studied 26 alternatives</a:t>
            </a:r>
          </a:p>
          <a:p>
            <a:pPr marL="342900" indent="-342900">
              <a:lnSpc>
                <a:spcPct val="107000"/>
              </a:lnSpc>
              <a:spcAft>
                <a:spcPts val="800"/>
              </a:spcAft>
              <a:buFont typeface="Arial" panose="020B0604020202020204" pitchFamily="34" charset="0"/>
              <a:buChar char="•"/>
            </a:pPr>
            <a:r>
              <a:rPr lang="en-US" sz="2400">
                <a:latin typeface="Georgia" panose="02040502050405020303" pitchFamily="18" charset="0"/>
                <a:ea typeface="Calibri" panose="020F0502020204030204" pitchFamily="34" charset="0"/>
                <a:cs typeface="Times New Roman" panose="02020603050405020304" pitchFamily="18" charset="0"/>
              </a:rPr>
              <a:t>USACE </a:t>
            </a:r>
            <a:r>
              <a:rPr lang="en-US" sz="2400" dirty="0">
                <a:latin typeface="Georgia" panose="02040502050405020303" pitchFamily="18" charset="0"/>
                <a:ea typeface="Calibri" panose="020F0502020204030204" pitchFamily="34" charset="0"/>
                <a:cs typeface="Times New Roman" panose="02020603050405020304" pitchFamily="18" charset="0"/>
              </a:rPr>
              <a:t>only determined a Federal interest in the proposed project</a:t>
            </a: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Proposed project is least growth inducing of alternatives evaluated</a:t>
            </a: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Alternative that raised and strengthened existing Cache Creek levees in place is $139 million more than the proposed project. City would have had to fund this entirely at local expense.</a:t>
            </a: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Project was authorized for construction by Congress in 2022</a:t>
            </a:r>
          </a:p>
          <a:p>
            <a:pPr>
              <a:lnSpc>
                <a:spcPct val="107000"/>
              </a:lnSpc>
              <a:spcAft>
                <a:spcPts val="800"/>
              </a:spcAft>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059CE2A-4B3E-4B4C-BD29-6D16B5A67ECB}"/>
              </a:ext>
            </a:extLst>
          </p:cNvPr>
          <p:cNvSpPr txBox="1">
            <a:spLocks/>
          </p:cNvSpPr>
          <p:nvPr/>
        </p:nvSpPr>
        <p:spPr>
          <a:xfrm>
            <a:off x="533400" y="304800"/>
            <a:ext cx="8229600" cy="534955"/>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altLang="en-US" sz="3600" dirty="0">
                <a:solidFill>
                  <a:schemeClr val="tx1"/>
                </a:solidFill>
              </a:rPr>
              <a:t>Planning Process</a:t>
            </a:r>
          </a:p>
        </p:txBody>
      </p:sp>
    </p:spTree>
    <p:extLst>
      <p:ext uri="{BB962C8B-B14F-4D97-AF65-F5344CB8AC3E}">
        <p14:creationId xmlns:p14="http://schemas.microsoft.com/office/powerpoint/2010/main" val="370038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63722"/>
            <a:ext cx="8547100" cy="6330579"/>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Formed by City Council in 2014 </a:t>
            </a:r>
          </a:p>
          <a:p>
            <a:pPr marL="342900" indent="-342900">
              <a:lnSpc>
                <a:spcPct val="107000"/>
              </a:lnSpc>
              <a:spcAft>
                <a:spcPts val="800"/>
              </a:spcAft>
              <a:buFont typeface="Arial" panose="020B0604020202020204" pitchFamily="34" charset="0"/>
              <a:buChar cha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Purpose:</a:t>
            </a:r>
          </a:p>
          <a:p>
            <a:pPr marL="800100" lvl="1"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Keep stakeholders apprised of feasibility study progress</a:t>
            </a:r>
          </a:p>
          <a:p>
            <a:pPr marL="800100" lvl="1"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Help inform revised project to address  concerns raised by 2003 project</a:t>
            </a:r>
          </a:p>
          <a:p>
            <a:pPr marL="800100" lvl="1"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Ensure project meets community objectives</a:t>
            </a:r>
          </a:p>
          <a:p>
            <a:pPr marL="800100" lvl="1" indent="-342900">
              <a:lnSpc>
                <a:spcPct val="107000"/>
              </a:lnSpc>
              <a:spcAft>
                <a:spcPts val="800"/>
              </a:spcAft>
              <a:buFont typeface="Arial" panose="020B0604020202020204" pitchFamily="34" charset="0"/>
              <a:buChar char="•"/>
            </a:pPr>
            <a:r>
              <a:rPr lang="en-US" sz="2400" dirty="0">
                <a:latin typeface="Georgia" panose="02040502050405020303" pitchFamily="18" charset="0"/>
                <a:ea typeface="Calibri" panose="020F0502020204030204" pitchFamily="34" charset="0"/>
                <a:cs typeface="Times New Roman" panose="02020603050405020304" pitchFamily="18" charset="0"/>
              </a:rPr>
              <a:t>Assist with public information / outreach</a:t>
            </a:r>
          </a:p>
          <a:p>
            <a:pPr marL="342900" indent="-342900">
              <a:lnSpc>
                <a:spcPct val="107000"/>
              </a:lnSpc>
              <a:spcAft>
                <a:spcPts val="800"/>
              </a:spcAft>
              <a:buFont typeface="Arial" panose="020B0604020202020204" pitchFamily="34" charset="0"/>
              <a:buChar cha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smtClean="0">
                <a:latin typeface="Georgia" panose="02040502050405020303" pitchFamily="18" charset="0"/>
                <a:ea typeface="Calibri" panose="020F0502020204030204" pitchFamily="34" charset="0"/>
                <a:cs typeface="Times New Roman" panose="02020603050405020304" pitchFamily="18" charset="0"/>
              </a:rPr>
              <a:t>Recommended </a:t>
            </a:r>
            <a:r>
              <a:rPr lang="en-US" sz="2400" dirty="0">
                <a:latin typeface="Georgia" panose="02040502050405020303" pitchFamily="18" charset="0"/>
                <a:ea typeface="Calibri" panose="020F0502020204030204" pitchFamily="34" charset="0"/>
                <a:cs typeface="Times New Roman" panose="02020603050405020304" pitchFamily="18" charset="0"/>
              </a:rPr>
              <a:t>approval of the project to the City Council</a:t>
            </a:r>
          </a:p>
          <a:p>
            <a:pPr>
              <a:lnSpc>
                <a:spcPct val="107000"/>
              </a:lnSpc>
              <a:spcAft>
                <a:spcPts val="800"/>
              </a:spcAft>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059CE2A-4B3E-4B4C-BD29-6D16B5A67ECB}"/>
              </a:ext>
            </a:extLst>
          </p:cNvPr>
          <p:cNvSpPr txBox="1">
            <a:spLocks/>
          </p:cNvSpPr>
          <p:nvPr/>
        </p:nvSpPr>
        <p:spPr>
          <a:xfrm>
            <a:off x="533400" y="304800"/>
            <a:ext cx="8229600" cy="534955"/>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altLang="en-US" sz="3600" dirty="0">
                <a:solidFill>
                  <a:schemeClr val="tx1"/>
                </a:solidFill>
              </a:rPr>
              <a:t>Citizen’s Advisory Committee</a:t>
            </a:r>
          </a:p>
        </p:txBody>
      </p:sp>
    </p:spTree>
    <p:extLst>
      <p:ext uri="{BB962C8B-B14F-4D97-AF65-F5344CB8AC3E}">
        <p14:creationId xmlns:p14="http://schemas.microsoft.com/office/powerpoint/2010/main" val="701364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TF00001191</Template>
  <TotalTime>5281</TotalTime>
  <Words>682</Words>
  <Application>Microsoft Office PowerPoint</Application>
  <PresentationFormat>On-screen Show (4:3)</PresentationFormat>
  <Paragraphs>82</Paragraphs>
  <Slides>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Constantia</vt:lpstr>
      <vt:lpstr>Georgia</vt:lpstr>
      <vt:lpstr>Times New Roman</vt:lpstr>
      <vt:lpstr>Wingdings</vt:lpstr>
      <vt:lpstr>Wingdings 2</vt:lpstr>
      <vt:lpstr>Flow</vt:lpstr>
      <vt:lpstr>Acrobat Document</vt:lpstr>
      <vt:lpstr>Lower Cache Creek Flood Risk Reduction Project</vt:lpstr>
      <vt:lpstr>Historical Flooding</vt:lpstr>
      <vt:lpstr>Cache Creek - February 27, 2019</vt:lpstr>
      <vt:lpstr>Cache Creek FEMA Flood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Leonard</dc:creator>
  <cp:lastModifiedBy>Tim Busch</cp:lastModifiedBy>
  <cp:revision>71</cp:revision>
  <cp:lastPrinted>2019-10-15T22:41:21Z</cp:lastPrinted>
  <dcterms:created xsi:type="dcterms:W3CDTF">2018-10-10T20:06:09Z</dcterms:created>
  <dcterms:modified xsi:type="dcterms:W3CDTF">2024-02-27T19:16:02Z</dcterms:modified>
</cp:coreProperties>
</file>