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73" r:id="rId5"/>
    <p:sldId id="259" r:id="rId6"/>
    <p:sldId id="266" r:id="rId7"/>
    <p:sldId id="265" r:id="rId8"/>
    <p:sldId id="258" r:id="rId9"/>
    <p:sldId id="267" r:id="rId10"/>
    <p:sldId id="271" r:id="rId11"/>
    <p:sldId id="297" r:id="rId12"/>
    <p:sldId id="269" r:id="rId13"/>
    <p:sldId id="270" r:id="rId14"/>
    <p:sldId id="264" r:id="rId15"/>
    <p:sldId id="260" r:id="rId16"/>
    <p:sldId id="274"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p:restoredTop sz="91892"/>
  </p:normalViewPr>
  <p:slideViewPr>
    <p:cSldViewPr snapToGrid="0" snapToObjects="1">
      <p:cViewPr varScale="1">
        <p:scale>
          <a:sx n="105" d="100"/>
          <a:sy n="105" d="100"/>
        </p:scale>
        <p:origin x="200"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6/23/20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6/23/20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6/23/20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6/23/20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6/23/20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6/23/20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6/23/20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6/23/20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about:blank" TargetMode="Externa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D157-9946-0B48-9B82-4630933DC031}"/>
              </a:ext>
            </a:extLst>
          </p:cNvPr>
          <p:cNvSpPr>
            <a:spLocks noGrp="1"/>
          </p:cNvSpPr>
          <p:nvPr>
            <p:ph type="ctrTitle"/>
          </p:nvPr>
        </p:nvSpPr>
        <p:spPr/>
        <p:txBody>
          <a:bodyPr/>
          <a:lstStyle/>
          <a:p>
            <a:r>
              <a:rPr lang="en-US" dirty="0"/>
              <a:t>We Can Do More than Say, “Thank You for Your Service”</a:t>
            </a:r>
          </a:p>
        </p:txBody>
      </p:sp>
      <p:sp>
        <p:nvSpPr>
          <p:cNvPr id="3" name="Subtitle 2">
            <a:extLst>
              <a:ext uri="{FF2B5EF4-FFF2-40B4-BE49-F238E27FC236}">
                <a16:creationId xmlns:a16="http://schemas.microsoft.com/office/drawing/2014/main" id="{87EBDBC0-2D0B-F441-BD24-FB7F51C6FD83}"/>
              </a:ext>
            </a:extLst>
          </p:cNvPr>
          <p:cNvSpPr>
            <a:spLocks noGrp="1"/>
          </p:cNvSpPr>
          <p:nvPr>
            <p:ph type="subTitle" idx="1"/>
          </p:nvPr>
        </p:nvSpPr>
        <p:spPr/>
        <p:txBody>
          <a:bodyPr/>
          <a:lstStyle/>
          <a:p>
            <a:r>
              <a:rPr lang="en-US" dirty="0"/>
              <a:t>Rosanne (Bergh) Callens, MHR</a:t>
            </a:r>
          </a:p>
          <a:p>
            <a:r>
              <a:rPr lang="en-US" dirty="0"/>
              <a:t>Career and Education Program Manager</a:t>
            </a:r>
          </a:p>
          <a:p>
            <a:r>
              <a:rPr lang="en-US" dirty="0"/>
              <a:t>Travis Air Force Base</a:t>
            </a:r>
          </a:p>
        </p:txBody>
      </p:sp>
    </p:spTree>
    <p:extLst>
      <p:ext uri="{BB962C8B-B14F-4D97-AF65-F5344CB8AC3E}">
        <p14:creationId xmlns:p14="http://schemas.microsoft.com/office/powerpoint/2010/main" val="217999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859-B2B6-2E4C-8235-840F37619067}"/>
              </a:ext>
            </a:extLst>
          </p:cNvPr>
          <p:cNvSpPr>
            <a:spLocks noGrp="1"/>
          </p:cNvSpPr>
          <p:nvPr>
            <p:ph type="title"/>
          </p:nvPr>
        </p:nvSpPr>
        <p:spPr>
          <a:xfrm>
            <a:off x="940159" y="2349925"/>
            <a:ext cx="3447452" cy="2456442"/>
          </a:xfrm>
        </p:spPr>
        <p:txBody>
          <a:bodyPr>
            <a:normAutofit/>
          </a:bodyPr>
          <a:lstStyle/>
          <a:p>
            <a:pPr>
              <a:lnSpc>
                <a:spcPct val="100000"/>
              </a:lnSpc>
              <a:spcAft>
                <a:spcPts val="600"/>
              </a:spcAft>
            </a:pPr>
            <a:r>
              <a:rPr lang="en-US" sz="3200" b="1" dirty="0"/>
              <a:t>Veterans feel </a:t>
            </a:r>
            <a:br>
              <a:rPr lang="en-US" sz="3200" b="1" dirty="0"/>
            </a:br>
            <a:r>
              <a:rPr lang="en-US" sz="3200" b="1" u="sng" dirty="0"/>
              <a:t>very </a:t>
            </a:r>
            <a:r>
              <a:rPr lang="en-US" sz="3200" b="1" dirty="0"/>
              <a:t>awkward networking </a:t>
            </a:r>
            <a:r>
              <a:rPr lang="en-US" sz="3200" b="1" i="1" dirty="0"/>
              <a:t>outside</a:t>
            </a:r>
            <a:r>
              <a:rPr lang="en-US" sz="3200" b="1" dirty="0"/>
              <a:t> the military bubble!</a:t>
            </a:r>
          </a:p>
        </p:txBody>
      </p:sp>
      <p:pic>
        <p:nvPicPr>
          <p:cNvPr id="7" name="Picture 6">
            <a:extLst>
              <a:ext uri="{FF2B5EF4-FFF2-40B4-BE49-F238E27FC236}">
                <a16:creationId xmlns:a16="http://schemas.microsoft.com/office/drawing/2014/main" id="{57E4876F-7BC3-364F-90EB-3E693267FD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8377" y="119270"/>
            <a:ext cx="4092273" cy="2862470"/>
          </a:xfrm>
          <a:prstGeom prst="rect">
            <a:avLst/>
          </a:prstGeom>
        </p:spPr>
      </p:pic>
      <p:pic>
        <p:nvPicPr>
          <p:cNvPr id="11" name="Picture 10">
            <a:extLst>
              <a:ext uri="{FF2B5EF4-FFF2-40B4-BE49-F238E27FC236}">
                <a16:creationId xmlns:a16="http://schemas.microsoft.com/office/drawing/2014/main" id="{2ADE68B7-DCA3-DF45-AD94-402EB48142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326" b="-1"/>
          <a:stretch/>
        </p:blipFill>
        <p:spPr>
          <a:xfrm rot="5400000">
            <a:off x="8086449" y="2759173"/>
            <a:ext cx="3347456" cy="4280354"/>
          </a:xfrm>
          <a:prstGeom prst="rect">
            <a:avLst/>
          </a:prstGeom>
        </p:spPr>
      </p:pic>
      <p:sp>
        <p:nvSpPr>
          <p:cNvPr id="12" name="Left Arrow 11">
            <a:extLst>
              <a:ext uri="{FF2B5EF4-FFF2-40B4-BE49-F238E27FC236}">
                <a16:creationId xmlns:a16="http://schemas.microsoft.com/office/drawing/2014/main" id="{D0F5A05D-A1CC-214B-9047-2F8A9D262113}"/>
              </a:ext>
            </a:extLst>
          </p:cNvPr>
          <p:cNvSpPr/>
          <p:nvPr/>
        </p:nvSpPr>
        <p:spPr>
          <a:xfrm>
            <a:off x="9217277" y="338960"/>
            <a:ext cx="2852803" cy="141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Smiling with RELIEF! </a:t>
            </a:r>
          </a:p>
        </p:txBody>
      </p:sp>
      <p:sp>
        <p:nvSpPr>
          <p:cNvPr id="13" name="Right Arrow 12">
            <a:extLst>
              <a:ext uri="{FF2B5EF4-FFF2-40B4-BE49-F238E27FC236}">
                <a16:creationId xmlns:a16="http://schemas.microsoft.com/office/drawing/2014/main" id="{821EEED0-EA15-D048-8B37-70E553DAF835}"/>
              </a:ext>
            </a:extLst>
          </p:cNvPr>
          <p:cNvSpPr/>
          <p:nvPr/>
        </p:nvSpPr>
        <p:spPr>
          <a:xfrm>
            <a:off x="4881093" y="4378817"/>
            <a:ext cx="2738907" cy="2086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Spending time reaching out to professionals!</a:t>
            </a:r>
          </a:p>
        </p:txBody>
      </p:sp>
      <p:pic>
        <p:nvPicPr>
          <p:cNvPr id="16" name="Picture 15">
            <a:extLst>
              <a:ext uri="{FF2B5EF4-FFF2-40B4-BE49-F238E27FC236}">
                <a16:creationId xmlns:a16="http://schemas.microsoft.com/office/drawing/2014/main" id="{C223F5C9-413F-7745-81B6-623585ABBF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3543" y="3246233"/>
            <a:ext cx="1665433" cy="1212170"/>
          </a:xfrm>
          <a:prstGeom prst="rect">
            <a:avLst/>
          </a:prstGeom>
        </p:spPr>
      </p:pic>
      <p:sp>
        <p:nvSpPr>
          <p:cNvPr id="17" name="TextBox 16">
            <a:extLst>
              <a:ext uri="{FF2B5EF4-FFF2-40B4-BE49-F238E27FC236}">
                <a16:creationId xmlns:a16="http://schemas.microsoft.com/office/drawing/2014/main" id="{D7D29117-9FFC-6541-BEFE-00993D7110E9}"/>
              </a:ext>
            </a:extLst>
          </p:cNvPr>
          <p:cNvSpPr txBox="1"/>
          <p:nvPr/>
        </p:nvSpPr>
        <p:spPr>
          <a:xfrm>
            <a:off x="805322" y="1750625"/>
            <a:ext cx="3713842" cy="400110"/>
          </a:xfrm>
          <a:prstGeom prst="rect">
            <a:avLst/>
          </a:prstGeom>
          <a:noFill/>
        </p:spPr>
        <p:txBody>
          <a:bodyPr wrap="square" rtlCol="0">
            <a:spAutoFit/>
          </a:bodyPr>
          <a:lstStyle/>
          <a:p>
            <a:pPr algn="ctr"/>
            <a:r>
              <a:rPr lang="en-US" sz="2000" dirty="0">
                <a:solidFill>
                  <a:schemeClr val="bg1"/>
                </a:solidFill>
              </a:rPr>
              <a:t>Help by talking/giving advice</a:t>
            </a:r>
          </a:p>
        </p:txBody>
      </p:sp>
      <p:sp>
        <p:nvSpPr>
          <p:cNvPr id="10" name="Title 1">
            <a:extLst>
              <a:ext uri="{FF2B5EF4-FFF2-40B4-BE49-F238E27FC236}">
                <a16:creationId xmlns:a16="http://schemas.microsoft.com/office/drawing/2014/main" id="{F05E485A-E280-2A42-9867-91459CDB560C}"/>
              </a:ext>
            </a:extLst>
          </p:cNvPr>
          <p:cNvSpPr txBox="1">
            <a:spLocks/>
          </p:cNvSpPr>
          <p:nvPr/>
        </p:nvSpPr>
        <p:spPr>
          <a:xfrm>
            <a:off x="563231" y="244699"/>
            <a:ext cx="3627984" cy="1216144"/>
          </a:xfrm>
          <a:prstGeom prst="rect">
            <a:avLst/>
          </a:prstGeom>
        </p:spPr>
        <p:txBody>
          <a:bodyPr vert="horz" lIns="228600" tIns="228600" rIns="228600" bIns="228600" rtlCol="0" anchor="ctr">
            <a:normAutofit fontScale="85000" lnSpcReduction="10000"/>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n-US" b="1" dirty="0">
                <a:solidFill>
                  <a:schemeClr val="tx1"/>
                </a:solidFill>
              </a:rPr>
              <a:t>How YOU Can Help</a:t>
            </a:r>
          </a:p>
        </p:txBody>
      </p:sp>
    </p:spTree>
    <p:extLst>
      <p:ext uri="{BB962C8B-B14F-4D97-AF65-F5344CB8AC3E}">
        <p14:creationId xmlns:p14="http://schemas.microsoft.com/office/powerpoint/2010/main" val="181318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4A8E-A67A-C34E-8AE9-E772E76A66E6}"/>
              </a:ext>
            </a:extLst>
          </p:cNvPr>
          <p:cNvSpPr>
            <a:spLocks noGrp="1"/>
          </p:cNvSpPr>
          <p:nvPr>
            <p:ph type="title"/>
          </p:nvPr>
        </p:nvSpPr>
        <p:spPr>
          <a:xfrm>
            <a:off x="1679573" y="384312"/>
            <a:ext cx="9495358" cy="895567"/>
          </a:xfrm>
        </p:spPr>
        <p:txBody>
          <a:bodyPr>
            <a:noAutofit/>
          </a:bodyPr>
          <a:lstStyle/>
          <a:p>
            <a:pPr algn="ctr"/>
            <a:r>
              <a:rPr lang="en-US" b="1" dirty="0">
                <a:solidFill>
                  <a:schemeClr val="tx1"/>
                </a:solidFill>
              </a:rPr>
              <a:t>Real LinkedIn Stories </a:t>
            </a:r>
            <a:br>
              <a:rPr lang="en-US" b="1" dirty="0">
                <a:solidFill>
                  <a:schemeClr val="tx1"/>
                </a:solidFill>
              </a:rPr>
            </a:br>
            <a:r>
              <a:rPr lang="en-US" sz="2000" b="1" dirty="0">
                <a:solidFill>
                  <a:schemeClr val="tx1"/>
                </a:solidFill>
              </a:rPr>
              <a:t>(Notice the message response time)</a:t>
            </a:r>
          </a:p>
        </p:txBody>
      </p:sp>
      <p:pic>
        <p:nvPicPr>
          <p:cNvPr id="5" name="Content Placeholder 4">
            <a:extLst>
              <a:ext uri="{FF2B5EF4-FFF2-40B4-BE49-F238E27FC236}">
                <a16:creationId xmlns:a16="http://schemas.microsoft.com/office/drawing/2014/main" id="{F46CDCA5-9E96-DD43-8A2D-622F6D08CB3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074134" y="525832"/>
            <a:ext cx="3037074" cy="5547769"/>
          </a:xfrm>
        </p:spPr>
      </p:pic>
      <p:pic>
        <p:nvPicPr>
          <p:cNvPr id="9" name="Picture 8">
            <a:extLst>
              <a:ext uri="{FF2B5EF4-FFF2-40B4-BE49-F238E27FC236}">
                <a16:creationId xmlns:a16="http://schemas.microsoft.com/office/drawing/2014/main" id="{B0267FF1-CA3D-0747-BC90-D302F76326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44086" y="1861136"/>
            <a:ext cx="3544398" cy="2786341"/>
          </a:xfrm>
          <a:prstGeom prst="rect">
            <a:avLst/>
          </a:prstGeom>
        </p:spPr>
      </p:pic>
      <p:cxnSp>
        <p:nvCxnSpPr>
          <p:cNvPr id="14" name="Straight Connector 13">
            <a:extLst>
              <a:ext uri="{FF2B5EF4-FFF2-40B4-BE49-F238E27FC236}">
                <a16:creationId xmlns:a16="http://schemas.microsoft.com/office/drawing/2014/main" id="{C639DF86-23CA-D247-828C-A96AE74900DE}"/>
              </a:ext>
            </a:extLst>
          </p:cNvPr>
          <p:cNvCxnSpPr>
            <a:cxnSpLocks/>
          </p:cNvCxnSpPr>
          <p:nvPr/>
        </p:nvCxnSpPr>
        <p:spPr>
          <a:xfrm>
            <a:off x="10116285" y="2343683"/>
            <a:ext cx="1388792" cy="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22731F4-75B7-684C-AF53-BD4389E0B4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9378" y="1565467"/>
            <a:ext cx="3519325" cy="3377681"/>
          </a:xfrm>
          <a:prstGeom prst="rect">
            <a:avLst/>
          </a:prstGeom>
        </p:spPr>
      </p:pic>
      <p:cxnSp>
        <p:nvCxnSpPr>
          <p:cNvPr id="15" name="Straight Connector 14">
            <a:extLst>
              <a:ext uri="{FF2B5EF4-FFF2-40B4-BE49-F238E27FC236}">
                <a16:creationId xmlns:a16="http://schemas.microsoft.com/office/drawing/2014/main" id="{27ACE9E0-455F-3C40-87A0-1F0E5060069A}"/>
              </a:ext>
            </a:extLst>
          </p:cNvPr>
          <p:cNvCxnSpPr>
            <a:cxnSpLocks/>
          </p:cNvCxnSpPr>
          <p:nvPr/>
        </p:nvCxnSpPr>
        <p:spPr>
          <a:xfrm>
            <a:off x="2303913" y="2675823"/>
            <a:ext cx="4777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371A0F-C516-1C4F-A16C-7BB64CE5EE65}"/>
              </a:ext>
            </a:extLst>
          </p:cNvPr>
          <p:cNvCxnSpPr>
            <a:cxnSpLocks/>
          </p:cNvCxnSpPr>
          <p:nvPr/>
        </p:nvCxnSpPr>
        <p:spPr>
          <a:xfrm>
            <a:off x="9877391" y="2221832"/>
            <a:ext cx="47778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79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5126-47A4-D540-AEDF-4AC145E1E6A4}"/>
              </a:ext>
            </a:extLst>
          </p:cNvPr>
          <p:cNvSpPr>
            <a:spLocks noGrp="1"/>
          </p:cNvSpPr>
          <p:nvPr>
            <p:ph type="title"/>
          </p:nvPr>
        </p:nvSpPr>
        <p:spPr>
          <a:xfrm>
            <a:off x="875379" y="2349924"/>
            <a:ext cx="3498979" cy="2456442"/>
          </a:xfrm>
          <a:solidFill>
            <a:srgbClr val="FF0000"/>
          </a:solidFill>
        </p:spPr>
        <p:txBody>
          <a:bodyPr/>
          <a:lstStyle/>
          <a:p>
            <a:r>
              <a:rPr lang="en-US" dirty="0"/>
              <a:t>Real Stories, Real People </a:t>
            </a:r>
          </a:p>
        </p:txBody>
      </p:sp>
      <p:pic>
        <p:nvPicPr>
          <p:cNvPr id="9" name="Content Placeholder 8">
            <a:extLst>
              <a:ext uri="{FF2B5EF4-FFF2-40B4-BE49-F238E27FC236}">
                <a16:creationId xmlns:a16="http://schemas.microsoft.com/office/drawing/2014/main" id="{62D79486-56D1-2E42-B017-0FF011161AC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85993" y="516973"/>
            <a:ext cx="6669903" cy="5552523"/>
          </a:xfrm>
        </p:spPr>
      </p:pic>
      <p:sp>
        <p:nvSpPr>
          <p:cNvPr id="5" name="Pentagon 4">
            <a:extLst>
              <a:ext uri="{FF2B5EF4-FFF2-40B4-BE49-F238E27FC236}">
                <a16:creationId xmlns:a16="http://schemas.microsoft.com/office/drawing/2014/main" id="{17A566C9-000B-594D-8A96-FA7507A6DD40}"/>
              </a:ext>
            </a:extLst>
          </p:cNvPr>
          <p:cNvSpPr/>
          <p:nvPr/>
        </p:nvSpPr>
        <p:spPr>
          <a:xfrm>
            <a:off x="6487428" y="721895"/>
            <a:ext cx="1655545" cy="182880"/>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05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2E1E6-ACD3-B144-B60C-2367AE8C4CB0}"/>
              </a:ext>
            </a:extLst>
          </p:cNvPr>
          <p:cNvSpPr txBox="1"/>
          <p:nvPr/>
        </p:nvSpPr>
        <p:spPr>
          <a:xfrm>
            <a:off x="887895" y="1760652"/>
            <a:ext cx="3518451" cy="3416320"/>
          </a:xfrm>
          <a:prstGeom prst="rect">
            <a:avLst/>
          </a:prstGeom>
          <a:noFill/>
        </p:spPr>
        <p:txBody>
          <a:bodyPr wrap="square" rtlCol="0">
            <a:spAutoFit/>
          </a:bodyPr>
          <a:lstStyle/>
          <a:p>
            <a:pPr algn="ctr"/>
            <a:r>
              <a:rPr lang="en-US" sz="2200" b="1" dirty="0">
                <a:solidFill>
                  <a:schemeClr val="bg1"/>
                </a:solidFill>
                <a:latin typeface="+mj-lt"/>
              </a:rPr>
              <a:t>RESULT:</a:t>
            </a:r>
          </a:p>
          <a:p>
            <a:endParaRPr lang="en-US" sz="2200" b="1" dirty="0">
              <a:solidFill>
                <a:schemeClr val="bg1"/>
              </a:solidFill>
              <a:latin typeface="+mj-lt"/>
            </a:endParaRPr>
          </a:p>
          <a:p>
            <a:r>
              <a:rPr lang="en-US" sz="2200" b="1" dirty="0">
                <a:solidFill>
                  <a:schemeClr val="bg1"/>
                </a:solidFill>
                <a:latin typeface="+mj-lt"/>
              </a:rPr>
              <a:t>WAY MORE THAN THE</a:t>
            </a:r>
          </a:p>
          <a:p>
            <a:r>
              <a:rPr lang="en-US" sz="2200" b="1" dirty="0">
                <a:solidFill>
                  <a:schemeClr val="bg1"/>
                </a:solidFill>
                <a:latin typeface="+mj-lt"/>
              </a:rPr>
              <a:t>“ONE TIP” THAT I REQUESTED! </a:t>
            </a:r>
          </a:p>
          <a:p>
            <a:endParaRPr lang="en-US" sz="2200" b="1" dirty="0">
              <a:solidFill>
                <a:schemeClr val="bg1"/>
              </a:solidFill>
              <a:latin typeface="+mj-lt"/>
            </a:endParaRPr>
          </a:p>
          <a:p>
            <a:r>
              <a:rPr lang="en-US" sz="2200" b="1" dirty="0">
                <a:solidFill>
                  <a:schemeClr val="bg1"/>
                </a:solidFill>
                <a:latin typeface="+mj-lt"/>
              </a:rPr>
              <a:t>I WAS ABLE TO CONNECT HIM WITH THE VETERAN THE NEXT DAY!</a:t>
            </a:r>
          </a:p>
          <a:p>
            <a:endParaRPr lang="en-US" dirty="0"/>
          </a:p>
        </p:txBody>
      </p:sp>
      <p:pic>
        <p:nvPicPr>
          <p:cNvPr id="7" name="Content Placeholder 6">
            <a:extLst>
              <a:ext uri="{FF2B5EF4-FFF2-40B4-BE49-F238E27FC236}">
                <a16:creationId xmlns:a16="http://schemas.microsoft.com/office/drawing/2014/main" id="{C3463F23-68F1-3E4A-A40F-A1BE69D061C9}"/>
              </a:ext>
            </a:extLst>
          </p:cNvPr>
          <p:cNvPicPr>
            <a:picLocks noGrp="1" noChangeAspect="1"/>
          </p:cNvPicPr>
          <p:nvPr>
            <p:ph idx="1"/>
          </p:nvPr>
        </p:nvPicPr>
        <p:blipFill>
          <a:blip r:embed="rId2"/>
          <a:stretch>
            <a:fillRect/>
          </a:stretch>
        </p:blipFill>
        <p:spPr>
          <a:xfrm>
            <a:off x="5090692" y="512838"/>
            <a:ext cx="5554849" cy="5911947"/>
          </a:xfrm>
        </p:spPr>
      </p:pic>
      <p:sp>
        <p:nvSpPr>
          <p:cNvPr id="11" name="Right Arrow 10">
            <a:extLst>
              <a:ext uri="{FF2B5EF4-FFF2-40B4-BE49-F238E27FC236}">
                <a16:creationId xmlns:a16="http://schemas.microsoft.com/office/drawing/2014/main" id="{8D5EC16A-F76B-9945-B400-95B9BEE2ACE4}"/>
              </a:ext>
            </a:extLst>
          </p:cNvPr>
          <p:cNvSpPr/>
          <p:nvPr/>
        </p:nvSpPr>
        <p:spPr>
          <a:xfrm>
            <a:off x="1433092" y="625643"/>
            <a:ext cx="3657600" cy="721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200" b="1" dirty="0"/>
              <a:t>Special Agent, Diplomatic Security Service</a:t>
            </a:r>
          </a:p>
        </p:txBody>
      </p:sp>
    </p:spTree>
    <p:extLst>
      <p:ext uri="{BB962C8B-B14F-4D97-AF65-F5344CB8AC3E}">
        <p14:creationId xmlns:p14="http://schemas.microsoft.com/office/powerpoint/2010/main" val="17659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386968-D521-2C4E-84CB-7FF792A25B47}"/>
              </a:ext>
            </a:extLst>
          </p:cNvPr>
          <p:cNvSpPr/>
          <p:nvPr/>
        </p:nvSpPr>
        <p:spPr>
          <a:xfrm>
            <a:off x="407922" y="5287290"/>
            <a:ext cx="9024731" cy="338554"/>
          </a:xfrm>
          <a:prstGeom prst="rect">
            <a:avLst/>
          </a:prstGeom>
        </p:spPr>
        <p:txBody>
          <a:bodyPr wrap="square">
            <a:spAutoFit/>
          </a:bodyPr>
          <a:lstStyle/>
          <a:p>
            <a:r>
              <a:rPr lang="en-US" sz="1600" dirty="0">
                <a:hlinkClick r:id="rId2"/>
              </a:rPr>
              <a:t>https://dodskillbridge.usalearning.gov/industry-employers.htm</a:t>
            </a:r>
            <a:endParaRPr lang="en-US" sz="1600" dirty="0"/>
          </a:p>
        </p:txBody>
      </p:sp>
      <p:sp>
        <p:nvSpPr>
          <p:cNvPr id="7" name="TextBox 6">
            <a:extLst>
              <a:ext uri="{FF2B5EF4-FFF2-40B4-BE49-F238E27FC236}">
                <a16:creationId xmlns:a16="http://schemas.microsoft.com/office/drawing/2014/main" id="{AE2E7556-0C7B-DD45-BE85-06A6B23A25CF}"/>
              </a:ext>
            </a:extLst>
          </p:cNvPr>
          <p:cNvSpPr txBox="1"/>
          <p:nvPr/>
        </p:nvSpPr>
        <p:spPr>
          <a:xfrm>
            <a:off x="945132" y="4736040"/>
            <a:ext cx="5353878" cy="369332"/>
          </a:xfrm>
          <a:prstGeom prst="rect">
            <a:avLst/>
          </a:prstGeom>
          <a:noFill/>
        </p:spPr>
        <p:txBody>
          <a:bodyPr wrap="square" rtlCol="0">
            <a:spAutoFit/>
          </a:bodyPr>
          <a:lstStyle/>
          <a:p>
            <a:r>
              <a:rPr lang="en-US" dirty="0"/>
              <a:t>Want to know more as an employer?</a:t>
            </a:r>
          </a:p>
        </p:txBody>
      </p:sp>
      <p:pic>
        <p:nvPicPr>
          <p:cNvPr id="9" name="Picture 8">
            <a:extLst>
              <a:ext uri="{FF2B5EF4-FFF2-40B4-BE49-F238E27FC236}">
                <a16:creationId xmlns:a16="http://schemas.microsoft.com/office/drawing/2014/main" id="{6A534CF7-EFE4-F941-BC5F-90AB2C88FDBD}"/>
              </a:ext>
            </a:extLst>
          </p:cNvPr>
          <p:cNvPicPr>
            <a:picLocks noChangeAspect="1"/>
          </p:cNvPicPr>
          <p:nvPr/>
        </p:nvPicPr>
        <p:blipFill>
          <a:blip r:embed="rId3"/>
          <a:stretch>
            <a:fillRect/>
          </a:stretch>
        </p:blipFill>
        <p:spPr>
          <a:xfrm>
            <a:off x="485065" y="1704954"/>
            <a:ext cx="5580444" cy="2087400"/>
          </a:xfrm>
          <a:prstGeom prst="rect">
            <a:avLst/>
          </a:prstGeom>
        </p:spPr>
      </p:pic>
      <p:pic>
        <p:nvPicPr>
          <p:cNvPr id="11" name="Picture 10">
            <a:extLst>
              <a:ext uri="{FF2B5EF4-FFF2-40B4-BE49-F238E27FC236}">
                <a16:creationId xmlns:a16="http://schemas.microsoft.com/office/drawing/2014/main" id="{85E79645-D242-8146-A12C-459BA69839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46898" y="-92993"/>
            <a:ext cx="4836769" cy="2266326"/>
          </a:xfrm>
          <a:prstGeom prst="rect">
            <a:avLst/>
          </a:prstGeom>
        </p:spPr>
      </p:pic>
      <p:sp>
        <p:nvSpPr>
          <p:cNvPr id="5" name="Rectangle 4">
            <a:extLst>
              <a:ext uri="{FF2B5EF4-FFF2-40B4-BE49-F238E27FC236}">
                <a16:creationId xmlns:a16="http://schemas.microsoft.com/office/drawing/2014/main" id="{BFD466A3-1541-D24A-A6FD-404CB9514707}"/>
              </a:ext>
            </a:extLst>
          </p:cNvPr>
          <p:cNvSpPr/>
          <p:nvPr/>
        </p:nvSpPr>
        <p:spPr>
          <a:xfrm>
            <a:off x="6564430" y="1958336"/>
            <a:ext cx="5168766" cy="2554545"/>
          </a:xfrm>
          <a:prstGeom prst="rect">
            <a:avLst/>
          </a:prstGeom>
        </p:spPr>
        <p:txBody>
          <a:bodyPr wrap="square">
            <a:spAutoFit/>
          </a:bodyPr>
          <a:lstStyle/>
          <a:p>
            <a:pPr algn="ctr"/>
            <a:r>
              <a:rPr lang="en-US" sz="2000" b="1" dirty="0">
                <a:solidFill>
                  <a:srgbClr val="212529"/>
                </a:solidFill>
                <a:latin typeface="Open Sans"/>
              </a:rPr>
              <a:t>YOU</a:t>
            </a:r>
            <a:r>
              <a:rPr lang="en-US" sz="2000" dirty="0">
                <a:solidFill>
                  <a:srgbClr val="212529"/>
                </a:solidFill>
                <a:latin typeface="Open Sans"/>
              </a:rPr>
              <a:t> can help an active duty veteran get a DoD </a:t>
            </a:r>
            <a:r>
              <a:rPr lang="en-US" sz="2000" dirty="0" err="1">
                <a:solidFill>
                  <a:srgbClr val="212529"/>
                </a:solidFill>
                <a:latin typeface="Open Sans"/>
              </a:rPr>
              <a:t>Skillbridge</a:t>
            </a:r>
            <a:r>
              <a:rPr lang="en-US" sz="2000" dirty="0">
                <a:solidFill>
                  <a:srgbClr val="212529"/>
                </a:solidFill>
                <a:latin typeface="Open Sans"/>
              </a:rPr>
              <a:t> Internship up to 6 months before they leave military service.</a:t>
            </a:r>
          </a:p>
          <a:p>
            <a:endParaRPr lang="en-US" sz="2000" dirty="0">
              <a:solidFill>
                <a:srgbClr val="212529"/>
              </a:solidFill>
              <a:latin typeface="Open Sans"/>
            </a:endParaRPr>
          </a:p>
          <a:p>
            <a:r>
              <a:rPr lang="en-US" sz="2000" dirty="0"/>
              <a:t>This program allows transitioning service members (whether they are retiring or separating) to spend </a:t>
            </a:r>
            <a:r>
              <a:rPr lang="en-US" sz="2000" u="sng" dirty="0"/>
              <a:t>their last 6 months in uniform</a:t>
            </a:r>
            <a:r>
              <a:rPr lang="en-US" sz="2000" dirty="0"/>
              <a:t> working in a “civilian” job!</a:t>
            </a:r>
          </a:p>
        </p:txBody>
      </p:sp>
      <p:sp>
        <p:nvSpPr>
          <p:cNvPr id="8" name="Title 1">
            <a:extLst>
              <a:ext uri="{FF2B5EF4-FFF2-40B4-BE49-F238E27FC236}">
                <a16:creationId xmlns:a16="http://schemas.microsoft.com/office/drawing/2014/main" id="{9361FEE1-C0F8-3C49-97CF-DED2408FF3D9}"/>
              </a:ext>
            </a:extLst>
          </p:cNvPr>
          <p:cNvSpPr txBox="1">
            <a:spLocks/>
          </p:cNvSpPr>
          <p:nvPr/>
        </p:nvSpPr>
        <p:spPr>
          <a:xfrm>
            <a:off x="563230" y="244699"/>
            <a:ext cx="4239775" cy="1216144"/>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n-US" b="1" dirty="0">
                <a:solidFill>
                  <a:schemeClr val="tx1"/>
                </a:solidFill>
              </a:rPr>
              <a:t>How </a:t>
            </a:r>
            <a:r>
              <a:rPr lang="en-US" b="1" u="sng" dirty="0">
                <a:solidFill>
                  <a:schemeClr val="tx1"/>
                </a:solidFill>
              </a:rPr>
              <a:t>YOU</a:t>
            </a:r>
            <a:r>
              <a:rPr lang="en-US" b="1" dirty="0">
                <a:solidFill>
                  <a:schemeClr val="tx1"/>
                </a:solidFill>
              </a:rPr>
              <a:t> Can Help</a:t>
            </a:r>
          </a:p>
        </p:txBody>
      </p:sp>
    </p:spTree>
    <p:extLst>
      <p:ext uri="{BB962C8B-B14F-4D97-AF65-F5344CB8AC3E}">
        <p14:creationId xmlns:p14="http://schemas.microsoft.com/office/powerpoint/2010/main" val="1406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4BF4AE-2238-CA4F-9A4F-6C4683FB50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8226" y="1424177"/>
            <a:ext cx="9382539" cy="4966788"/>
          </a:xfrm>
          <a:prstGeom prst="rect">
            <a:avLst/>
          </a:prstGeom>
        </p:spPr>
      </p:pic>
      <p:sp>
        <p:nvSpPr>
          <p:cNvPr id="6" name="TextBox 5">
            <a:extLst>
              <a:ext uri="{FF2B5EF4-FFF2-40B4-BE49-F238E27FC236}">
                <a16:creationId xmlns:a16="http://schemas.microsoft.com/office/drawing/2014/main" id="{BEF55420-6704-C849-85DE-57A5FA01C51C}"/>
              </a:ext>
            </a:extLst>
          </p:cNvPr>
          <p:cNvSpPr txBox="1"/>
          <p:nvPr/>
        </p:nvSpPr>
        <p:spPr>
          <a:xfrm>
            <a:off x="1636643" y="265044"/>
            <a:ext cx="8865704" cy="769441"/>
          </a:xfrm>
          <a:prstGeom prst="rect">
            <a:avLst/>
          </a:prstGeom>
          <a:noFill/>
        </p:spPr>
        <p:txBody>
          <a:bodyPr wrap="square" rtlCol="0">
            <a:spAutoFit/>
          </a:bodyPr>
          <a:lstStyle/>
          <a:p>
            <a:pPr algn="ctr"/>
            <a:r>
              <a:rPr lang="en-US" sz="4400" dirty="0" err="1">
                <a:solidFill>
                  <a:schemeClr val="bg1"/>
                </a:solidFill>
              </a:rPr>
              <a:t>www.veterati.com</a:t>
            </a:r>
            <a:endParaRPr lang="en-US" sz="4400" dirty="0">
              <a:solidFill>
                <a:schemeClr val="bg1"/>
              </a:solidFill>
            </a:endParaRPr>
          </a:p>
        </p:txBody>
      </p:sp>
    </p:spTree>
    <p:extLst>
      <p:ext uri="{BB962C8B-B14F-4D97-AF65-F5344CB8AC3E}">
        <p14:creationId xmlns:p14="http://schemas.microsoft.com/office/powerpoint/2010/main" val="101302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5043-8008-4A48-829E-B9B131FDCD11}"/>
              </a:ext>
            </a:extLst>
          </p:cNvPr>
          <p:cNvSpPr>
            <a:spLocks noGrp="1"/>
          </p:cNvSpPr>
          <p:nvPr>
            <p:ph type="title"/>
          </p:nvPr>
        </p:nvSpPr>
        <p:spPr/>
        <p:txBody>
          <a:bodyPr/>
          <a:lstStyle/>
          <a:p>
            <a:r>
              <a:rPr lang="en-US" b="1" dirty="0"/>
              <a:t>Important</a:t>
            </a:r>
            <a:br>
              <a:rPr lang="en-US" b="1" dirty="0"/>
            </a:br>
            <a:r>
              <a:rPr lang="en-US" b="1" dirty="0"/>
              <a:t>resource for ANY Veterans</a:t>
            </a:r>
          </a:p>
        </p:txBody>
      </p:sp>
      <p:sp>
        <p:nvSpPr>
          <p:cNvPr id="11" name="Content Placeholder 10">
            <a:extLst>
              <a:ext uri="{FF2B5EF4-FFF2-40B4-BE49-F238E27FC236}">
                <a16:creationId xmlns:a16="http://schemas.microsoft.com/office/drawing/2014/main" id="{66F18853-DBE5-434C-93BB-8D5D3245C08E}"/>
              </a:ext>
            </a:extLst>
          </p:cNvPr>
          <p:cNvSpPr>
            <a:spLocks noGrp="1"/>
          </p:cNvSpPr>
          <p:nvPr>
            <p:ph idx="1"/>
          </p:nvPr>
        </p:nvSpPr>
        <p:spPr/>
        <p:txBody>
          <a:bodyPr>
            <a:normAutofit/>
          </a:bodyPr>
          <a:lstStyle/>
          <a:p>
            <a:endParaRPr lang="en-US" sz="1200" dirty="0"/>
          </a:p>
          <a:p>
            <a:endParaRPr lang="en-US" sz="1200" dirty="0"/>
          </a:p>
          <a:p>
            <a:endParaRPr lang="en-US" sz="1200" dirty="0"/>
          </a:p>
          <a:p>
            <a:endParaRPr lang="en-US" sz="1200" dirty="0"/>
          </a:p>
          <a:p>
            <a:endParaRPr lang="en-US" sz="1200" dirty="0"/>
          </a:p>
          <a:p>
            <a:r>
              <a:rPr lang="en-US" sz="1200" dirty="0"/>
              <a:t>The </a:t>
            </a:r>
            <a:r>
              <a:rPr lang="en-US" sz="1200" b="1" dirty="0"/>
              <a:t>College Fee Waiver </a:t>
            </a:r>
            <a:r>
              <a:rPr lang="en-US" sz="1200" dirty="0"/>
              <a:t>for Veteran Dependents benefit waives mandatory system-wide tuition and fees at any State of California Community College, California State University, or University of California campus. This program does not cover the expense of books, parking or room and board. </a:t>
            </a:r>
          </a:p>
          <a:p>
            <a:r>
              <a:rPr lang="en-US" sz="1200" b="1" dirty="0"/>
              <a:t>County Veteran Service Office locations in California</a:t>
            </a:r>
          </a:p>
          <a:p>
            <a:pPr lvl="1"/>
            <a:r>
              <a:rPr lang="en-US" sz="1200" dirty="0">
                <a:hlinkClick r:id="rId2"/>
              </a:rPr>
              <a:t>https://www.calvet.ca.gov/VetServices/Pages/CVSO-Locations.aspx</a:t>
            </a:r>
            <a:endParaRPr lang="en-US" sz="1200" dirty="0"/>
          </a:p>
          <a:p>
            <a:r>
              <a:rPr lang="en-US" sz="1200" dirty="0"/>
              <a:t>A ZERO PERCENT RATING is STILL A DISABILITY RATING! </a:t>
            </a:r>
          </a:p>
          <a:p>
            <a:r>
              <a:rPr lang="en-US" sz="1200" dirty="0"/>
              <a:t>If you (or any veteran you know) want to attend a Zoom CALVET workshop, we have one coming up July 10</a:t>
            </a:r>
            <a:r>
              <a:rPr lang="en-US" sz="1200" baseline="30000" dirty="0"/>
              <a:t>th</a:t>
            </a:r>
            <a:r>
              <a:rPr lang="en-US" sz="1200" dirty="0"/>
              <a:t> from 10:00-1:00 p.m.  You can sign up by clicking here or contacting Rosanne Callens at </a:t>
            </a:r>
            <a:r>
              <a:rPr lang="en-US" sz="1200" dirty="0">
                <a:hlinkClick r:id="rId3"/>
              </a:rPr>
              <a:t>rosannecallens@gmail.com</a:t>
            </a:r>
            <a:r>
              <a:rPr lang="en-US" sz="1200" dirty="0"/>
              <a:t> </a:t>
            </a:r>
          </a:p>
          <a:p>
            <a:r>
              <a:rPr lang="en-US" sz="1200" dirty="0">
                <a:hlinkClick r:id="rId4"/>
              </a:rPr>
              <a:t>https://tockify.com/travisafrc/detail/89/1591369200000/9</a:t>
            </a:r>
            <a:r>
              <a:rPr lang="en-US" sz="1200" dirty="0"/>
              <a:t> </a:t>
            </a:r>
          </a:p>
        </p:txBody>
      </p:sp>
      <p:pic>
        <p:nvPicPr>
          <p:cNvPr id="15" name="Picture 14">
            <a:extLst>
              <a:ext uri="{FF2B5EF4-FFF2-40B4-BE49-F238E27FC236}">
                <a16:creationId xmlns:a16="http://schemas.microsoft.com/office/drawing/2014/main" id="{244FBFE3-C32F-244B-A935-62D6C1F681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0834" y="379673"/>
            <a:ext cx="4930327" cy="2334869"/>
          </a:xfrm>
          <a:prstGeom prst="rect">
            <a:avLst/>
          </a:prstGeom>
        </p:spPr>
      </p:pic>
      <p:sp>
        <p:nvSpPr>
          <p:cNvPr id="16" name="TextBox 15">
            <a:extLst>
              <a:ext uri="{FF2B5EF4-FFF2-40B4-BE49-F238E27FC236}">
                <a16:creationId xmlns:a16="http://schemas.microsoft.com/office/drawing/2014/main" id="{EF1FD4B8-3DB5-2741-963B-47AFDF941467}"/>
              </a:ext>
            </a:extLst>
          </p:cNvPr>
          <p:cNvSpPr txBox="1"/>
          <p:nvPr/>
        </p:nvSpPr>
        <p:spPr>
          <a:xfrm>
            <a:off x="875215" y="1703672"/>
            <a:ext cx="4243232" cy="523220"/>
          </a:xfrm>
          <a:prstGeom prst="rect">
            <a:avLst/>
          </a:prstGeom>
          <a:noFill/>
        </p:spPr>
        <p:txBody>
          <a:bodyPr wrap="square" rtlCol="0">
            <a:spAutoFit/>
          </a:bodyPr>
          <a:lstStyle/>
          <a:p>
            <a:r>
              <a:rPr lang="en-US" sz="2800" dirty="0" err="1">
                <a:solidFill>
                  <a:schemeClr val="bg1"/>
                </a:solidFill>
              </a:rPr>
              <a:t>www.calvet.ca.gov</a:t>
            </a:r>
            <a:r>
              <a:rPr lang="en-US" sz="2800" dirty="0">
                <a:solidFill>
                  <a:schemeClr val="bg1"/>
                </a:solidFill>
              </a:rPr>
              <a:t> </a:t>
            </a:r>
          </a:p>
        </p:txBody>
      </p:sp>
    </p:spTree>
    <p:extLst>
      <p:ext uri="{BB962C8B-B14F-4D97-AF65-F5344CB8AC3E}">
        <p14:creationId xmlns:p14="http://schemas.microsoft.com/office/powerpoint/2010/main" val="426379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D157-9946-0B48-9B82-4630933DC031}"/>
              </a:ext>
            </a:extLst>
          </p:cNvPr>
          <p:cNvSpPr>
            <a:spLocks noGrp="1"/>
          </p:cNvSpPr>
          <p:nvPr>
            <p:ph type="ctrTitle"/>
          </p:nvPr>
        </p:nvSpPr>
        <p:spPr>
          <a:xfrm>
            <a:off x="939251" y="625685"/>
            <a:ext cx="10796961" cy="1122288"/>
          </a:xfrm>
        </p:spPr>
        <p:txBody>
          <a:bodyPr>
            <a:noAutofit/>
          </a:bodyPr>
          <a:lstStyle/>
          <a:p>
            <a:r>
              <a:rPr lang="en-US" sz="3600" dirty="0">
                <a:solidFill>
                  <a:schemeClr val="tx1"/>
                </a:solidFill>
              </a:rPr>
              <a:t>It’s okay to say, “Thank you for your service”</a:t>
            </a:r>
            <a:br>
              <a:rPr lang="en-US" sz="3600" dirty="0">
                <a:solidFill>
                  <a:schemeClr val="tx1"/>
                </a:solidFill>
              </a:rPr>
            </a:br>
            <a:r>
              <a:rPr lang="en-US" sz="3600" dirty="0">
                <a:solidFill>
                  <a:schemeClr val="tx1"/>
                </a:solidFill>
              </a:rPr>
              <a:t> </a:t>
            </a:r>
            <a:br>
              <a:rPr lang="en-US" sz="3600" dirty="0">
                <a:solidFill>
                  <a:schemeClr val="tx1"/>
                </a:solidFill>
              </a:rPr>
            </a:br>
            <a:r>
              <a:rPr lang="en-US" sz="3600" dirty="0">
                <a:solidFill>
                  <a:schemeClr val="tx1"/>
                </a:solidFill>
              </a:rPr>
              <a:t>Now there are a few more ways you can express your thanks.</a:t>
            </a:r>
          </a:p>
        </p:txBody>
      </p:sp>
      <p:sp>
        <p:nvSpPr>
          <p:cNvPr id="3" name="Subtitle 2">
            <a:extLst>
              <a:ext uri="{FF2B5EF4-FFF2-40B4-BE49-F238E27FC236}">
                <a16:creationId xmlns:a16="http://schemas.microsoft.com/office/drawing/2014/main" id="{87EBDBC0-2D0B-F441-BD24-FB7F51C6FD83}"/>
              </a:ext>
            </a:extLst>
          </p:cNvPr>
          <p:cNvSpPr>
            <a:spLocks noGrp="1"/>
          </p:cNvSpPr>
          <p:nvPr>
            <p:ph type="subTitle" idx="1"/>
          </p:nvPr>
        </p:nvSpPr>
        <p:spPr/>
        <p:txBody>
          <a:bodyPr/>
          <a:lstStyle/>
          <a:p>
            <a:r>
              <a:rPr lang="en-US" dirty="0"/>
              <a:t>Rosanne Callens ~ 831-201-8722 ~ </a:t>
            </a:r>
            <a:r>
              <a:rPr lang="en-US" dirty="0">
                <a:solidFill>
                  <a:schemeClr val="bg1"/>
                </a:solidFill>
                <a:hlinkClick r:id="rId2">
                  <a:extLst>
                    <a:ext uri="{A12FA001-AC4F-418D-AE19-62706E023703}">
                      <ahyp:hlinkClr xmlns:ahyp="http://schemas.microsoft.com/office/drawing/2018/hyperlinkcolor" val="tx"/>
                    </a:ext>
                  </a:extLst>
                </a:hlinkClick>
              </a:rPr>
              <a:t>www.linkedin.com/in/rosannecallens/</a:t>
            </a:r>
            <a:endParaRPr lang="en-US" dirty="0">
              <a:solidFill>
                <a:schemeClr val="bg1"/>
              </a:solidFill>
            </a:endParaRPr>
          </a:p>
        </p:txBody>
      </p:sp>
      <p:pic>
        <p:nvPicPr>
          <p:cNvPr id="9" name="Picture 8">
            <a:extLst>
              <a:ext uri="{FF2B5EF4-FFF2-40B4-BE49-F238E27FC236}">
                <a16:creationId xmlns:a16="http://schemas.microsoft.com/office/drawing/2014/main" id="{284A3A90-B29F-1E44-9CA9-792F911AD675}"/>
              </a:ext>
            </a:extLst>
          </p:cNvPr>
          <p:cNvPicPr>
            <a:picLocks noChangeAspect="1"/>
          </p:cNvPicPr>
          <p:nvPr/>
        </p:nvPicPr>
        <p:blipFill>
          <a:blip r:embed="rId3"/>
          <a:stretch>
            <a:fillRect/>
          </a:stretch>
        </p:blipFill>
        <p:spPr>
          <a:xfrm>
            <a:off x="166791" y="1887502"/>
            <a:ext cx="5622471" cy="3690386"/>
          </a:xfrm>
          <a:prstGeom prst="rect">
            <a:avLst/>
          </a:prstGeom>
        </p:spPr>
      </p:pic>
      <p:sp>
        <p:nvSpPr>
          <p:cNvPr id="10" name="TextBox 9">
            <a:extLst>
              <a:ext uri="{FF2B5EF4-FFF2-40B4-BE49-F238E27FC236}">
                <a16:creationId xmlns:a16="http://schemas.microsoft.com/office/drawing/2014/main" id="{7BAE4402-32CD-4941-826F-4968949984E8}"/>
              </a:ext>
            </a:extLst>
          </p:cNvPr>
          <p:cNvSpPr txBox="1"/>
          <p:nvPr/>
        </p:nvSpPr>
        <p:spPr>
          <a:xfrm>
            <a:off x="1646473" y="5742372"/>
            <a:ext cx="8786191" cy="1061829"/>
          </a:xfrm>
          <a:prstGeom prst="rect">
            <a:avLst/>
          </a:prstGeom>
          <a:noFill/>
        </p:spPr>
        <p:txBody>
          <a:bodyPr wrap="square" rtlCol="0">
            <a:spAutoFit/>
          </a:bodyPr>
          <a:lstStyle/>
          <a:p>
            <a:pPr algn="ctr"/>
            <a:r>
              <a:rPr lang="en-US" dirty="0"/>
              <a:t>THANK YOU for the opportunity to present today! </a:t>
            </a:r>
          </a:p>
          <a:p>
            <a:pPr algn="ctr"/>
            <a:endParaRPr lang="en-US" sz="900" dirty="0"/>
          </a:p>
          <a:p>
            <a:pPr algn="ctr"/>
            <a:r>
              <a:rPr lang="en-US" dirty="0"/>
              <a:t>Rosanne Callens ~ 831-201-8722 ~ </a:t>
            </a:r>
            <a:r>
              <a:rPr lang="en-US" dirty="0">
                <a:hlinkClick r:id="rId4"/>
              </a:rPr>
              <a:t>rosannecallens@gmail.com</a:t>
            </a:r>
            <a:r>
              <a:rPr lang="en-US" dirty="0"/>
              <a:t> </a:t>
            </a:r>
            <a:r>
              <a:rPr lang="en-US" dirty="0">
                <a:hlinkClick r:id="rId5"/>
              </a:rPr>
              <a:t>www.linkedin.com/in/rosannecallens</a:t>
            </a:r>
            <a:r>
              <a:rPr lang="en-US" dirty="0"/>
              <a:t> </a:t>
            </a:r>
          </a:p>
        </p:txBody>
      </p:sp>
      <p:pic>
        <p:nvPicPr>
          <p:cNvPr id="12" name="Picture 11">
            <a:extLst>
              <a:ext uri="{FF2B5EF4-FFF2-40B4-BE49-F238E27FC236}">
                <a16:creationId xmlns:a16="http://schemas.microsoft.com/office/drawing/2014/main" id="{2960417A-DA25-384C-9FE5-BFBDFFC571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8819" y="1887503"/>
            <a:ext cx="6056291" cy="3690386"/>
          </a:xfrm>
          <a:prstGeom prst="rect">
            <a:avLst/>
          </a:prstGeom>
        </p:spPr>
      </p:pic>
    </p:spTree>
    <p:extLst>
      <p:ext uri="{BB962C8B-B14F-4D97-AF65-F5344CB8AC3E}">
        <p14:creationId xmlns:p14="http://schemas.microsoft.com/office/powerpoint/2010/main" val="359036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E0B7-5B7B-7A46-869C-598F4FFF2B67}"/>
              </a:ext>
            </a:extLst>
          </p:cNvPr>
          <p:cNvSpPr>
            <a:spLocks noGrp="1"/>
          </p:cNvSpPr>
          <p:nvPr>
            <p:ph type="title"/>
          </p:nvPr>
        </p:nvSpPr>
        <p:spPr>
          <a:xfrm>
            <a:off x="888631" y="2194560"/>
            <a:ext cx="3498979" cy="2974848"/>
          </a:xfrm>
        </p:spPr>
        <p:txBody>
          <a:bodyPr>
            <a:noAutofit/>
          </a:bodyPr>
          <a:lstStyle/>
          <a:p>
            <a:r>
              <a:rPr lang="en-US" sz="1700" dirty="0"/>
              <a:t>Beale AFB, CA</a:t>
            </a:r>
            <a:br>
              <a:rPr lang="en-US" sz="1700" dirty="0"/>
            </a:br>
            <a:r>
              <a:rPr lang="en-US" sz="1700" dirty="0"/>
              <a:t>Azores, Portugal</a:t>
            </a:r>
            <a:br>
              <a:rPr lang="en-US" sz="1700" dirty="0"/>
            </a:br>
            <a:r>
              <a:rPr lang="en-US" sz="1700" dirty="0"/>
              <a:t>Minot AFB, ND</a:t>
            </a:r>
            <a:br>
              <a:rPr lang="en-US" sz="1700" dirty="0"/>
            </a:br>
            <a:r>
              <a:rPr lang="en-US" sz="1700" dirty="0"/>
              <a:t>Azores, Portugal</a:t>
            </a:r>
            <a:br>
              <a:rPr lang="en-US" sz="1700" dirty="0"/>
            </a:br>
            <a:r>
              <a:rPr lang="en-US" sz="1700" dirty="0"/>
              <a:t>Ramstein, Germany</a:t>
            </a:r>
            <a:br>
              <a:rPr lang="en-US" sz="1700" dirty="0"/>
            </a:br>
            <a:r>
              <a:rPr lang="en-US" sz="1700" dirty="0" err="1"/>
              <a:t>Alconbury</a:t>
            </a:r>
            <a:r>
              <a:rPr lang="en-US" sz="1700" dirty="0"/>
              <a:t>, UK</a:t>
            </a:r>
            <a:br>
              <a:rPr lang="en-US" sz="1700" dirty="0"/>
            </a:br>
            <a:r>
              <a:rPr lang="en-US" sz="1700" dirty="0"/>
              <a:t>Defense Language Institute &amp; Naval Postgraduate School, Monterey, CA</a:t>
            </a:r>
            <a:br>
              <a:rPr lang="en-US" sz="1700" dirty="0"/>
            </a:br>
            <a:r>
              <a:rPr lang="en-US" sz="1700" dirty="0"/>
              <a:t>Naval Base Coronado, Point Loma, Lemoore</a:t>
            </a:r>
            <a:br>
              <a:rPr lang="en-US" sz="1700" dirty="0"/>
            </a:br>
            <a:r>
              <a:rPr lang="en-US" sz="1700" dirty="0"/>
              <a:t>USMC Camp Pendleton, CA</a:t>
            </a:r>
            <a:br>
              <a:rPr lang="en-US" sz="1700" dirty="0"/>
            </a:br>
            <a:r>
              <a:rPr lang="en-US" sz="1700" dirty="0"/>
              <a:t>Travis, CA</a:t>
            </a:r>
            <a:br>
              <a:rPr lang="en-US" sz="1600" dirty="0"/>
            </a:br>
            <a:endParaRPr lang="en-US" sz="1600" dirty="0"/>
          </a:p>
        </p:txBody>
      </p:sp>
      <p:pic>
        <p:nvPicPr>
          <p:cNvPr id="11" name="Content Placeholder 10">
            <a:extLst>
              <a:ext uri="{FF2B5EF4-FFF2-40B4-BE49-F238E27FC236}">
                <a16:creationId xmlns:a16="http://schemas.microsoft.com/office/drawing/2014/main" id="{DD846518-1675-E142-8349-AFA558A00F9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639888" y="3745861"/>
            <a:ext cx="5177810" cy="3130234"/>
          </a:xfrm>
        </p:spPr>
      </p:pic>
      <p:pic>
        <p:nvPicPr>
          <p:cNvPr id="13" name="Picture 12">
            <a:extLst>
              <a:ext uri="{FF2B5EF4-FFF2-40B4-BE49-F238E27FC236}">
                <a16:creationId xmlns:a16="http://schemas.microsoft.com/office/drawing/2014/main" id="{E92FADAB-EC8A-C040-8A0F-04802AAEA2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2351" y="157012"/>
            <a:ext cx="4043011" cy="3038575"/>
          </a:xfrm>
          <a:prstGeom prst="rect">
            <a:avLst/>
          </a:prstGeom>
        </p:spPr>
      </p:pic>
      <p:sp>
        <p:nvSpPr>
          <p:cNvPr id="15" name="TextBox 14">
            <a:extLst>
              <a:ext uri="{FF2B5EF4-FFF2-40B4-BE49-F238E27FC236}">
                <a16:creationId xmlns:a16="http://schemas.microsoft.com/office/drawing/2014/main" id="{556868E6-F21B-FC45-B6A8-D1975F5D9749}"/>
              </a:ext>
            </a:extLst>
          </p:cNvPr>
          <p:cNvSpPr txBox="1"/>
          <p:nvPr/>
        </p:nvSpPr>
        <p:spPr>
          <a:xfrm>
            <a:off x="888630" y="1761954"/>
            <a:ext cx="3498979" cy="307777"/>
          </a:xfrm>
          <a:prstGeom prst="rect">
            <a:avLst/>
          </a:prstGeom>
          <a:noFill/>
        </p:spPr>
        <p:txBody>
          <a:bodyPr wrap="square" rtlCol="0">
            <a:spAutoFit/>
          </a:bodyPr>
          <a:lstStyle/>
          <a:p>
            <a:pPr algn="ctr"/>
            <a:r>
              <a:rPr lang="en-US" sz="1400" dirty="0">
                <a:solidFill>
                  <a:schemeClr val="bg1"/>
                </a:solidFill>
              </a:rPr>
              <a:t>Helping Veterans ALL Over the World</a:t>
            </a:r>
          </a:p>
        </p:txBody>
      </p:sp>
      <p:sp>
        <p:nvSpPr>
          <p:cNvPr id="3" name="TextBox 2">
            <a:extLst>
              <a:ext uri="{FF2B5EF4-FFF2-40B4-BE49-F238E27FC236}">
                <a16:creationId xmlns:a16="http://schemas.microsoft.com/office/drawing/2014/main" id="{118D120C-08E0-FB42-9D5C-EEA7B8895842}"/>
              </a:ext>
            </a:extLst>
          </p:cNvPr>
          <p:cNvSpPr txBox="1"/>
          <p:nvPr/>
        </p:nvSpPr>
        <p:spPr>
          <a:xfrm>
            <a:off x="8775362" y="248792"/>
            <a:ext cx="3167198" cy="2646878"/>
          </a:xfrm>
          <a:prstGeom prst="rect">
            <a:avLst/>
          </a:prstGeom>
          <a:noFill/>
        </p:spPr>
        <p:txBody>
          <a:bodyPr wrap="square" rtlCol="0">
            <a:spAutoFit/>
          </a:bodyPr>
          <a:lstStyle/>
          <a:p>
            <a:r>
              <a:rPr lang="en-US" dirty="0"/>
              <a:t>Who I am</a:t>
            </a:r>
          </a:p>
          <a:p>
            <a:endParaRPr lang="en-US" dirty="0"/>
          </a:p>
          <a:p>
            <a:pPr marL="285750" indent="-285750">
              <a:buFont typeface="Wingdings" pitchFamily="2" charset="2"/>
              <a:buChar char="ü"/>
            </a:pPr>
            <a:r>
              <a:rPr lang="en-US" sz="1600" dirty="0"/>
              <a:t>Teacher</a:t>
            </a:r>
          </a:p>
          <a:p>
            <a:pPr marL="285750" indent="-285750">
              <a:buFont typeface="Wingdings" pitchFamily="2" charset="2"/>
              <a:buChar char="ü"/>
            </a:pPr>
            <a:r>
              <a:rPr lang="en-US" sz="1600" dirty="0"/>
              <a:t>Dept of Defense Consultant </a:t>
            </a:r>
          </a:p>
          <a:p>
            <a:pPr marL="285750" indent="-285750">
              <a:buFont typeface="Wingdings" pitchFamily="2" charset="2"/>
              <a:buChar char="ü"/>
            </a:pPr>
            <a:r>
              <a:rPr lang="en-US" sz="1600" dirty="0"/>
              <a:t>Dept of Labor Consultant</a:t>
            </a:r>
          </a:p>
          <a:p>
            <a:pPr marL="285750" indent="-285750">
              <a:buFont typeface="Wingdings" pitchFamily="2" charset="2"/>
              <a:buChar char="ü"/>
            </a:pPr>
            <a:r>
              <a:rPr lang="en-US" sz="1600" dirty="0"/>
              <a:t>LinkedIn Branding</a:t>
            </a:r>
          </a:p>
          <a:p>
            <a:pPr marL="285750" indent="-285750">
              <a:buFont typeface="Wingdings" pitchFamily="2" charset="2"/>
              <a:buChar char="ü"/>
            </a:pPr>
            <a:r>
              <a:rPr lang="en-US" sz="1600" dirty="0"/>
              <a:t>Career Coach</a:t>
            </a:r>
          </a:p>
          <a:p>
            <a:pPr marL="285750" indent="-285750">
              <a:buFont typeface="Wingdings" pitchFamily="2" charset="2"/>
              <a:buChar char="ü"/>
            </a:pPr>
            <a:r>
              <a:rPr lang="en-US" sz="1600" dirty="0"/>
              <a:t>Professional Development Workshops</a:t>
            </a:r>
          </a:p>
          <a:p>
            <a:endParaRPr lang="en-US" dirty="0"/>
          </a:p>
        </p:txBody>
      </p:sp>
      <p:sp>
        <p:nvSpPr>
          <p:cNvPr id="4" name="TextBox 3">
            <a:extLst>
              <a:ext uri="{FF2B5EF4-FFF2-40B4-BE49-F238E27FC236}">
                <a16:creationId xmlns:a16="http://schemas.microsoft.com/office/drawing/2014/main" id="{D177E98C-AFA5-C143-BEB9-4B36EDBD09D4}"/>
              </a:ext>
            </a:extLst>
          </p:cNvPr>
          <p:cNvSpPr txBox="1"/>
          <p:nvPr/>
        </p:nvSpPr>
        <p:spPr>
          <a:xfrm>
            <a:off x="8941869" y="2649449"/>
            <a:ext cx="3070459" cy="646331"/>
          </a:xfrm>
          <a:prstGeom prst="rect">
            <a:avLst/>
          </a:prstGeom>
          <a:noFill/>
        </p:spPr>
        <p:txBody>
          <a:bodyPr wrap="square" rtlCol="0">
            <a:spAutoFit/>
          </a:bodyPr>
          <a:lstStyle/>
          <a:p>
            <a:r>
              <a:rPr lang="en-US" dirty="0"/>
              <a:t>I get to help people </a:t>
            </a:r>
            <a:r>
              <a:rPr lang="en-US" b="1" u="sng" dirty="0"/>
              <a:t>EVERY </a:t>
            </a:r>
            <a:r>
              <a:rPr lang="en-US" dirty="0"/>
              <a:t>DAY! </a:t>
            </a:r>
          </a:p>
        </p:txBody>
      </p:sp>
    </p:spTree>
    <p:extLst>
      <p:ext uri="{BB962C8B-B14F-4D97-AF65-F5344CB8AC3E}">
        <p14:creationId xmlns:p14="http://schemas.microsoft.com/office/powerpoint/2010/main" val="12551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F550CB4-26DD-4044-A6DF-EE1A093E405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2418" y="1307680"/>
            <a:ext cx="2379277" cy="3172369"/>
          </a:xfrm>
        </p:spPr>
      </p:pic>
      <p:pic>
        <p:nvPicPr>
          <p:cNvPr id="10" name="Picture 9">
            <a:extLst>
              <a:ext uri="{FF2B5EF4-FFF2-40B4-BE49-F238E27FC236}">
                <a16:creationId xmlns:a16="http://schemas.microsoft.com/office/drawing/2014/main" id="{C76154BB-8DF0-944A-A529-82983CB68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1914" y="1285001"/>
            <a:ext cx="2443989" cy="3172369"/>
          </a:xfrm>
          <a:prstGeom prst="rect">
            <a:avLst/>
          </a:prstGeom>
        </p:spPr>
      </p:pic>
      <p:sp>
        <p:nvSpPr>
          <p:cNvPr id="14" name="TextBox 13">
            <a:extLst>
              <a:ext uri="{FF2B5EF4-FFF2-40B4-BE49-F238E27FC236}">
                <a16:creationId xmlns:a16="http://schemas.microsoft.com/office/drawing/2014/main" id="{DFB190CF-7CEF-BB48-93F7-77F4C83D623A}"/>
              </a:ext>
            </a:extLst>
          </p:cNvPr>
          <p:cNvSpPr txBox="1"/>
          <p:nvPr/>
        </p:nvSpPr>
        <p:spPr>
          <a:xfrm>
            <a:off x="269507" y="4575759"/>
            <a:ext cx="2146434" cy="1169551"/>
          </a:xfrm>
          <a:prstGeom prst="rect">
            <a:avLst/>
          </a:prstGeom>
          <a:noFill/>
        </p:spPr>
        <p:txBody>
          <a:bodyPr wrap="square" rtlCol="0">
            <a:spAutoFit/>
          </a:bodyPr>
          <a:lstStyle/>
          <a:p>
            <a:r>
              <a:rPr lang="en-US" sz="1400" dirty="0">
                <a:solidFill>
                  <a:schemeClr val="bg1"/>
                </a:solidFill>
              </a:rPr>
              <a:t>Emma, 15</a:t>
            </a:r>
          </a:p>
          <a:p>
            <a:r>
              <a:rPr lang="en-US" sz="1400" dirty="0">
                <a:solidFill>
                  <a:schemeClr val="bg1"/>
                </a:solidFill>
              </a:rPr>
              <a:t>Future Intelligence Analyst </a:t>
            </a:r>
          </a:p>
          <a:p>
            <a:endParaRPr lang="en-US" sz="1400" dirty="0">
              <a:solidFill>
                <a:schemeClr val="bg1"/>
              </a:solidFill>
            </a:endParaRPr>
          </a:p>
          <a:p>
            <a:r>
              <a:rPr lang="en-US" sz="1400" dirty="0">
                <a:solidFill>
                  <a:schemeClr val="bg1"/>
                </a:solidFill>
              </a:rPr>
              <a:t>Woodland High School</a:t>
            </a:r>
          </a:p>
        </p:txBody>
      </p:sp>
      <p:sp>
        <p:nvSpPr>
          <p:cNvPr id="15" name="TextBox 14">
            <a:extLst>
              <a:ext uri="{FF2B5EF4-FFF2-40B4-BE49-F238E27FC236}">
                <a16:creationId xmlns:a16="http://schemas.microsoft.com/office/drawing/2014/main" id="{E327640C-5BAD-A346-BD55-4F4BD4B1F22F}"/>
              </a:ext>
            </a:extLst>
          </p:cNvPr>
          <p:cNvSpPr txBox="1"/>
          <p:nvPr/>
        </p:nvSpPr>
        <p:spPr>
          <a:xfrm>
            <a:off x="2961914" y="4468038"/>
            <a:ext cx="2534111" cy="1384995"/>
          </a:xfrm>
          <a:prstGeom prst="rect">
            <a:avLst/>
          </a:prstGeom>
          <a:noFill/>
        </p:spPr>
        <p:txBody>
          <a:bodyPr wrap="square" rtlCol="0">
            <a:spAutoFit/>
          </a:bodyPr>
          <a:lstStyle/>
          <a:p>
            <a:r>
              <a:rPr lang="en-US" sz="1400" dirty="0">
                <a:solidFill>
                  <a:schemeClr val="bg1"/>
                </a:solidFill>
              </a:rPr>
              <a:t>Sophia, 11</a:t>
            </a:r>
          </a:p>
          <a:p>
            <a:r>
              <a:rPr lang="en-US" sz="1400" dirty="0">
                <a:solidFill>
                  <a:schemeClr val="bg1"/>
                </a:solidFill>
              </a:rPr>
              <a:t>Future Pilot or Meteorologist </a:t>
            </a:r>
          </a:p>
          <a:p>
            <a:r>
              <a:rPr lang="en-US" sz="1400" dirty="0">
                <a:solidFill>
                  <a:schemeClr val="bg1"/>
                </a:solidFill>
              </a:rPr>
              <a:t>for US Space Force</a:t>
            </a:r>
          </a:p>
          <a:p>
            <a:endParaRPr lang="en-US" sz="1400" dirty="0">
              <a:solidFill>
                <a:schemeClr val="bg1"/>
              </a:solidFill>
            </a:endParaRPr>
          </a:p>
          <a:p>
            <a:r>
              <a:rPr lang="en-US" sz="1400" dirty="0">
                <a:solidFill>
                  <a:schemeClr val="bg1"/>
                </a:solidFill>
              </a:rPr>
              <a:t>Whitehead Elementary</a:t>
            </a:r>
          </a:p>
          <a:p>
            <a:endParaRPr lang="en-US" sz="1400" dirty="0">
              <a:solidFill>
                <a:schemeClr val="bg1"/>
              </a:solidFill>
            </a:endParaRPr>
          </a:p>
        </p:txBody>
      </p:sp>
      <p:sp>
        <p:nvSpPr>
          <p:cNvPr id="16" name="TextBox 15">
            <a:extLst>
              <a:ext uri="{FF2B5EF4-FFF2-40B4-BE49-F238E27FC236}">
                <a16:creationId xmlns:a16="http://schemas.microsoft.com/office/drawing/2014/main" id="{2529419A-35AC-1E4A-B113-DC4428EBD511}"/>
              </a:ext>
            </a:extLst>
          </p:cNvPr>
          <p:cNvSpPr txBox="1"/>
          <p:nvPr/>
        </p:nvSpPr>
        <p:spPr>
          <a:xfrm>
            <a:off x="5703158" y="4479234"/>
            <a:ext cx="2831961" cy="1384995"/>
          </a:xfrm>
          <a:prstGeom prst="rect">
            <a:avLst/>
          </a:prstGeom>
          <a:noFill/>
        </p:spPr>
        <p:txBody>
          <a:bodyPr wrap="square" rtlCol="0">
            <a:spAutoFit/>
          </a:bodyPr>
          <a:lstStyle/>
          <a:p>
            <a:r>
              <a:rPr lang="en-US" sz="1400" dirty="0">
                <a:solidFill>
                  <a:schemeClr val="bg1"/>
                </a:solidFill>
              </a:rPr>
              <a:t>Staff Sergeant Daniel Callens  </a:t>
            </a:r>
          </a:p>
          <a:p>
            <a:r>
              <a:rPr lang="en-US" sz="1400" dirty="0">
                <a:solidFill>
                  <a:schemeClr val="bg1"/>
                </a:solidFill>
              </a:rPr>
              <a:t>Combat Communications</a:t>
            </a:r>
          </a:p>
          <a:p>
            <a:r>
              <a:rPr lang="en-US" sz="1400" dirty="0">
                <a:solidFill>
                  <a:schemeClr val="bg1"/>
                </a:solidFill>
              </a:rPr>
              <a:t>Cyber Security</a:t>
            </a:r>
          </a:p>
          <a:p>
            <a:endParaRPr lang="en-US" sz="1400" dirty="0">
              <a:solidFill>
                <a:schemeClr val="bg1"/>
              </a:solidFill>
            </a:endParaRPr>
          </a:p>
          <a:p>
            <a:r>
              <a:rPr lang="en-US" sz="1400" dirty="0">
                <a:solidFill>
                  <a:schemeClr val="bg1"/>
                </a:solidFill>
              </a:rPr>
              <a:t>Minot, North Dakota &gt; Moving</a:t>
            </a:r>
          </a:p>
          <a:p>
            <a:r>
              <a:rPr lang="en-US" sz="1400" dirty="0">
                <a:solidFill>
                  <a:schemeClr val="bg1"/>
                </a:solidFill>
              </a:rPr>
              <a:t>Charlotte, NC</a:t>
            </a:r>
          </a:p>
        </p:txBody>
      </p:sp>
      <p:sp>
        <p:nvSpPr>
          <p:cNvPr id="3" name="Rectangle 2">
            <a:extLst>
              <a:ext uri="{FF2B5EF4-FFF2-40B4-BE49-F238E27FC236}">
                <a16:creationId xmlns:a16="http://schemas.microsoft.com/office/drawing/2014/main" id="{9BE9FC95-2E12-1F49-83F7-9D66C16FF22D}"/>
              </a:ext>
            </a:extLst>
          </p:cNvPr>
          <p:cNvSpPr/>
          <p:nvPr/>
        </p:nvSpPr>
        <p:spPr>
          <a:xfrm>
            <a:off x="3264162" y="170530"/>
            <a:ext cx="5410201" cy="400110"/>
          </a:xfrm>
          <a:prstGeom prst="rect">
            <a:avLst/>
          </a:prstGeom>
          <a:solidFill>
            <a:schemeClr val="bg1"/>
          </a:solidFill>
        </p:spPr>
        <p:txBody>
          <a:bodyPr wrap="square">
            <a:spAutoFit/>
          </a:bodyPr>
          <a:lstStyle/>
          <a:p>
            <a:pPr algn="ctr"/>
            <a:r>
              <a:rPr lang="en-US" sz="2000" dirty="0">
                <a:solidFill>
                  <a:srgbClr val="000000"/>
                </a:solidFill>
                <a:latin typeface="Arial" panose="020B0604020202020204" pitchFamily="34" charset="0"/>
              </a:rPr>
              <a:t>A little about my “WHY”</a:t>
            </a:r>
            <a:endParaRPr lang="en-US" sz="2000" dirty="0"/>
          </a:p>
        </p:txBody>
      </p:sp>
      <p:pic>
        <p:nvPicPr>
          <p:cNvPr id="13" name="Picture 12">
            <a:extLst>
              <a:ext uri="{FF2B5EF4-FFF2-40B4-BE49-F238E27FC236}">
                <a16:creationId xmlns:a16="http://schemas.microsoft.com/office/drawing/2014/main" id="{5F48A8D7-1AC3-154D-B8DE-41585A33CE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5119" y="1274335"/>
            <a:ext cx="3206959" cy="3172369"/>
          </a:xfrm>
          <a:prstGeom prst="rect">
            <a:avLst/>
          </a:prstGeom>
        </p:spPr>
      </p:pic>
      <p:pic>
        <p:nvPicPr>
          <p:cNvPr id="20" name="Picture 19">
            <a:extLst>
              <a:ext uri="{FF2B5EF4-FFF2-40B4-BE49-F238E27FC236}">
                <a16:creationId xmlns:a16="http://schemas.microsoft.com/office/drawing/2014/main" id="{AF72169B-7F70-4048-9C0C-83516F8CC45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30857" y="1274334"/>
            <a:ext cx="2428197" cy="3193704"/>
          </a:xfrm>
          <a:prstGeom prst="rect">
            <a:avLst/>
          </a:prstGeom>
        </p:spPr>
      </p:pic>
      <p:sp>
        <p:nvSpPr>
          <p:cNvPr id="21" name="TextBox 20">
            <a:extLst>
              <a:ext uri="{FF2B5EF4-FFF2-40B4-BE49-F238E27FC236}">
                <a16:creationId xmlns:a16="http://schemas.microsoft.com/office/drawing/2014/main" id="{8CDCC9E5-A075-2A42-9381-C4EBB0313E71}"/>
              </a:ext>
            </a:extLst>
          </p:cNvPr>
          <p:cNvSpPr txBox="1"/>
          <p:nvPr/>
        </p:nvSpPr>
        <p:spPr>
          <a:xfrm>
            <a:off x="8647488" y="4478936"/>
            <a:ext cx="2743203" cy="307777"/>
          </a:xfrm>
          <a:prstGeom prst="rect">
            <a:avLst/>
          </a:prstGeom>
          <a:noFill/>
        </p:spPr>
        <p:txBody>
          <a:bodyPr wrap="square" rtlCol="0">
            <a:spAutoFit/>
          </a:bodyPr>
          <a:lstStyle/>
          <a:p>
            <a:pPr algn="ctr"/>
            <a:r>
              <a:rPr lang="en-US" sz="1400" dirty="0">
                <a:solidFill>
                  <a:schemeClr val="bg1"/>
                </a:solidFill>
              </a:rPr>
              <a:t>Air Force Family</a:t>
            </a:r>
          </a:p>
        </p:txBody>
      </p:sp>
    </p:spTree>
    <p:extLst>
      <p:ext uri="{BB962C8B-B14F-4D97-AF65-F5344CB8AC3E}">
        <p14:creationId xmlns:p14="http://schemas.microsoft.com/office/powerpoint/2010/main" val="262717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FE4DFE-B68A-8144-89DF-F48073082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0995" y="2839452"/>
            <a:ext cx="1926553" cy="2486525"/>
          </a:xfrm>
          <a:prstGeom prst="rect">
            <a:avLst/>
          </a:prstGeom>
        </p:spPr>
      </p:pic>
      <p:pic>
        <p:nvPicPr>
          <p:cNvPr id="15" name="Picture 14">
            <a:extLst>
              <a:ext uri="{FF2B5EF4-FFF2-40B4-BE49-F238E27FC236}">
                <a16:creationId xmlns:a16="http://schemas.microsoft.com/office/drawing/2014/main" id="{CDCF6E8E-3C8B-FA4E-99CF-9B87A82893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952" y="4373438"/>
            <a:ext cx="4058288" cy="2258367"/>
          </a:xfrm>
          <a:prstGeom prst="rect">
            <a:avLst/>
          </a:prstGeom>
        </p:spPr>
      </p:pic>
      <p:pic>
        <p:nvPicPr>
          <p:cNvPr id="19" name="Picture 18">
            <a:extLst>
              <a:ext uri="{FF2B5EF4-FFF2-40B4-BE49-F238E27FC236}">
                <a16:creationId xmlns:a16="http://schemas.microsoft.com/office/drawing/2014/main" id="{F787C24A-7078-654D-9854-FA3598AB2E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16305"/>
            <a:ext cx="7215739" cy="2030129"/>
          </a:xfrm>
          <a:prstGeom prst="rect">
            <a:avLst/>
          </a:prstGeom>
        </p:spPr>
      </p:pic>
      <p:pic>
        <p:nvPicPr>
          <p:cNvPr id="25" name="Picture 24">
            <a:extLst>
              <a:ext uri="{FF2B5EF4-FFF2-40B4-BE49-F238E27FC236}">
                <a16:creationId xmlns:a16="http://schemas.microsoft.com/office/drawing/2014/main" id="{D7A89442-9C78-0D4D-A95B-FD64769BDF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9533" y="1583755"/>
            <a:ext cx="3997457" cy="5173179"/>
          </a:xfrm>
          <a:prstGeom prst="rect">
            <a:avLst/>
          </a:prstGeom>
        </p:spPr>
      </p:pic>
      <p:sp>
        <p:nvSpPr>
          <p:cNvPr id="26" name="TextBox 25">
            <a:extLst>
              <a:ext uri="{FF2B5EF4-FFF2-40B4-BE49-F238E27FC236}">
                <a16:creationId xmlns:a16="http://schemas.microsoft.com/office/drawing/2014/main" id="{E38578F0-CC51-6B4D-83D6-5880F9C76C2D}"/>
              </a:ext>
            </a:extLst>
          </p:cNvPr>
          <p:cNvSpPr txBox="1"/>
          <p:nvPr/>
        </p:nvSpPr>
        <p:spPr>
          <a:xfrm>
            <a:off x="0" y="2538747"/>
            <a:ext cx="5476775" cy="1200329"/>
          </a:xfrm>
          <a:prstGeom prst="rect">
            <a:avLst/>
          </a:prstGeom>
          <a:noFill/>
        </p:spPr>
        <p:txBody>
          <a:bodyPr wrap="square" rtlCol="0">
            <a:spAutoFit/>
          </a:bodyPr>
          <a:lstStyle/>
          <a:p>
            <a:r>
              <a:rPr lang="en-US" dirty="0"/>
              <a:t>In 2017, I was tired of being told I “SHOULD” be </a:t>
            </a:r>
          </a:p>
          <a:p>
            <a:r>
              <a:rPr lang="en-US" dirty="0"/>
              <a:t>on LinkedIn!</a:t>
            </a:r>
          </a:p>
          <a:p>
            <a:endParaRPr lang="en-US" dirty="0"/>
          </a:p>
          <a:p>
            <a:r>
              <a:rPr lang="en-US" dirty="0"/>
              <a:t>        I decided to look into the hype. </a:t>
            </a:r>
          </a:p>
        </p:txBody>
      </p:sp>
      <p:sp>
        <p:nvSpPr>
          <p:cNvPr id="27" name="TextBox 26">
            <a:extLst>
              <a:ext uri="{FF2B5EF4-FFF2-40B4-BE49-F238E27FC236}">
                <a16:creationId xmlns:a16="http://schemas.microsoft.com/office/drawing/2014/main" id="{59E95426-3F33-584B-B80A-21C8BD286AB1}"/>
              </a:ext>
            </a:extLst>
          </p:cNvPr>
          <p:cNvSpPr txBox="1"/>
          <p:nvPr/>
        </p:nvSpPr>
        <p:spPr>
          <a:xfrm>
            <a:off x="2585105" y="3838272"/>
            <a:ext cx="4206240" cy="664143"/>
          </a:xfrm>
          <a:prstGeom prst="rect">
            <a:avLst/>
          </a:prstGeom>
          <a:noFill/>
        </p:spPr>
        <p:txBody>
          <a:bodyPr wrap="square" rtlCol="0">
            <a:spAutoFit/>
          </a:bodyPr>
          <a:lstStyle/>
          <a:p>
            <a:r>
              <a:rPr lang="en-US" dirty="0"/>
              <a:t>The rest is history!  </a:t>
            </a:r>
          </a:p>
          <a:p>
            <a:endParaRPr lang="en-US" dirty="0"/>
          </a:p>
        </p:txBody>
      </p:sp>
    </p:spTree>
    <p:extLst>
      <p:ext uri="{BB962C8B-B14F-4D97-AF65-F5344CB8AC3E}">
        <p14:creationId xmlns:p14="http://schemas.microsoft.com/office/powerpoint/2010/main" val="29769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4ED3-B152-5D40-A432-767582B51484}"/>
              </a:ext>
            </a:extLst>
          </p:cNvPr>
          <p:cNvSpPr>
            <a:spLocks noGrp="1"/>
          </p:cNvSpPr>
          <p:nvPr>
            <p:ph type="title"/>
          </p:nvPr>
        </p:nvSpPr>
        <p:spPr>
          <a:xfrm>
            <a:off x="888631" y="2349924"/>
            <a:ext cx="3498979" cy="2905469"/>
          </a:xfrm>
        </p:spPr>
        <p:txBody>
          <a:bodyPr>
            <a:normAutofit fontScale="90000"/>
          </a:bodyPr>
          <a:lstStyle/>
          <a:p>
            <a:r>
              <a:rPr lang="en-US" sz="3600" b="1" dirty="0"/>
              <a:t>Travis AFB has approximately 1,500 service members separate/retire from service </a:t>
            </a:r>
            <a:r>
              <a:rPr lang="en-US" sz="3600" i="1" u="sng" dirty="0"/>
              <a:t>every</a:t>
            </a:r>
            <a:r>
              <a:rPr lang="en-US" sz="3600" b="1" dirty="0"/>
              <a:t> year!</a:t>
            </a:r>
            <a:br>
              <a:rPr lang="en-US" b="1" dirty="0"/>
            </a:br>
            <a:endParaRPr lang="en-US" dirty="0"/>
          </a:p>
        </p:txBody>
      </p:sp>
      <p:sp>
        <p:nvSpPr>
          <p:cNvPr id="7" name="Content Placeholder 6">
            <a:extLst>
              <a:ext uri="{FF2B5EF4-FFF2-40B4-BE49-F238E27FC236}">
                <a16:creationId xmlns:a16="http://schemas.microsoft.com/office/drawing/2014/main" id="{F19ACDD7-B5D1-F146-8B89-5C2AB3EE8460}"/>
              </a:ext>
            </a:extLst>
          </p:cNvPr>
          <p:cNvSpPr>
            <a:spLocks noGrp="1"/>
          </p:cNvSpPr>
          <p:nvPr>
            <p:ph idx="1"/>
          </p:nvPr>
        </p:nvSpPr>
        <p:spPr>
          <a:xfrm>
            <a:off x="4629753" y="317633"/>
            <a:ext cx="7311992" cy="6381549"/>
          </a:xfrm>
        </p:spPr>
        <p:txBody>
          <a:bodyPr>
            <a:normAutofit fontScale="70000" lnSpcReduction="20000"/>
          </a:bodyPr>
          <a:lstStyle/>
          <a:p>
            <a:pPr marL="0" indent="0" algn="ctr">
              <a:buNone/>
            </a:pPr>
            <a:r>
              <a:rPr lang="en-US" sz="2800" b="1" dirty="0"/>
              <a:t>Everyone MUST leave the military at some point</a:t>
            </a:r>
          </a:p>
          <a:p>
            <a:pPr marL="0" indent="0" algn="ctr">
              <a:buNone/>
            </a:pPr>
            <a:r>
              <a:rPr lang="en-US" b="1" dirty="0"/>
              <a:t>It’s my job to help them prepare (successfully) for the transition</a:t>
            </a:r>
          </a:p>
          <a:p>
            <a:pPr marL="0" indent="0" algn="ctr">
              <a:buNone/>
            </a:pPr>
            <a:r>
              <a:rPr lang="en-US" dirty="0"/>
              <a:t>A Service Member (SM) can separate or retire (20yrs +) from service</a:t>
            </a:r>
            <a:endParaRPr lang="en-US" b="1" dirty="0"/>
          </a:p>
          <a:p>
            <a:pPr marL="0" indent="0" algn="ctr">
              <a:buNone/>
            </a:pPr>
            <a:r>
              <a:rPr lang="en-US" b="1" dirty="0">
                <a:solidFill>
                  <a:srgbClr val="FF0000"/>
                </a:solidFill>
              </a:rPr>
              <a:t>John S. McCain. National Defense Authorization Act 2019</a:t>
            </a:r>
          </a:p>
          <a:p>
            <a:r>
              <a:rPr lang="en-US" sz="2100" b="1" dirty="0">
                <a:solidFill>
                  <a:srgbClr val="FF0000"/>
                </a:solidFill>
              </a:rPr>
              <a:t>Step 1</a:t>
            </a:r>
            <a:r>
              <a:rPr lang="en-US" sz="2100" b="1" dirty="0"/>
              <a:t>  </a:t>
            </a:r>
            <a:r>
              <a:rPr lang="en-US" sz="2100" b="1" dirty="0">
                <a:solidFill>
                  <a:srgbClr val="FF0000"/>
                </a:solidFill>
              </a:rPr>
              <a:t>Initial Counseling </a:t>
            </a:r>
            <a:r>
              <a:rPr lang="en-US" sz="2100" b="1" i="1" dirty="0"/>
              <a:t>(One-on-One Coaching Session)</a:t>
            </a:r>
          </a:p>
          <a:p>
            <a:pPr lvl="1"/>
            <a:r>
              <a:rPr lang="en-US" sz="2100" b="1" dirty="0"/>
              <a:t>Must attend this 365 Days prior to separation and 2 years in advance of military retirement.</a:t>
            </a:r>
          </a:p>
          <a:p>
            <a:pPr lvl="1"/>
            <a:r>
              <a:rPr lang="en-US" sz="2100" b="1" dirty="0"/>
              <a:t>We listen to their needs &amp; sign them up for classes/appointments</a:t>
            </a:r>
          </a:p>
          <a:p>
            <a:r>
              <a:rPr lang="en-US" sz="2100" b="1" dirty="0">
                <a:solidFill>
                  <a:srgbClr val="FF0000"/>
                </a:solidFill>
              </a:rPr>
              <a:t>Step 2 Pre-Separation Workshop </a:t>
            </a:r>
            <a:r>
              <a:rPr lang="en-US" sz="2100" b="1" i="1" dirty="0"/>
              <a:t>(Resources/Recruiters)</a:t>
            </a:r>
          </a:p>
          <a:p>
            <a:r>
              <a:rPr lang="en-US" sz="2100" b="1" dirty="0">
                <a:solidFill>
                  <a:srgbClr val="FF0000"/>
                </a:solidFill>
              </a:rPr>
              <a:t>Step 3 Transition Assistance Program (TAP) Workshop</a:t>
            </a:r>
          </a:p>
          <a:p>
            <a:pPr lvl="1"/>
            <a:r>
              <a:rPr lang="en-US" sz="2100" b="1" dirty="0"/>
              <a:t>Each branch of service holds their specific Day 1</a:t>
            </a:r>
          </a:p>
          <a:p>
            <a:pPr lvl="1"/>
            <a:r>
              <a:rPr lang="en-US" sz="2100" b="1" dirty="0"/>
              <a:t>Veteran’s Administration – Day 2</a:t>
            </a:r>
          </a:p>
          <a:p>
            <a:pPr lvl="1"/>
            <a:r>
              <a:rPr lang="en-US" sz="2100" b="1" dirty="0"/>
              <a:t>Department of Labor Employment Workshop – Days 3</a:t>
            </a:r>
          </a:p>
          <a:p>
            <a:pPr lvl="1"/>
            <a:r>
              <a:rPr lang="en-US" sz="2100" b="1" dirty="0"/>
              <a:t>* Additional/Optional “Tracks”</a:t>
            </a:r>
          </a:p>
          <a:p>
            <a:pPr lvl="2"/>
            <a:r>
              <a:rPr lang="en-US" sz="2100" b="1" dirty="0"/>
              <a:t>Boots to Business- Small Business Administration </a:t>
            </a:r>
            <a:r>
              <a:rPr lang="en-US" sz="1700" b="1" dirty="0"/>
              <a:t>(</a:t>
            </a:r>
            <a:r>
              <a:rPr lang="en-US" sz="1700" b="1" dirty="0" err="1"/>
              <a:t>Addt’l</a:t>
            </a:r>
            <a:r>
              <a:rPr lang="en-US" sz="1700" b="1" dirty="0"/>
              <a:t> 2 Days)</a:t>
            </a:r>
          </a:p>
          <a:p>
            <a:pPr lvl="2"/>
            <a:r>
              <a:rPr lang="en-US" sz="2100" b="1" dirty="0"/>
              <a:t>Vocational Career Exploration Track </a:t>
            </a:r>
            <a:r>
              <a:rPr lang="en-US" sz="1700" b="1" dirty="0"/>
              <a:t>(</a:t>
            </a:r>
            <a:r>
              <a:rPr lang="en-US" sz="1700" b="1" dirty="0" err="1"/>
              <a:t>Addt’l</a:t>
            </a:r>
            <a:r>
              <a:rPr lang="en-US" sz="1700" b="1" dirty="0"/>
              <a:t> 2 Days) </a:t>
            </a:r>
          </a:p>
          <a:p>
            <a:pPr lvl="2"/>
            <a:r>
              <a:rPr lang="en-US" sz="2100" b="1" dirty="0"/>
              <a:t>Higher Education/Post 9/11 GI Bill Track </a:t>
            </a:r>
            <a:r>
              <a:rPr lang="en-US" sz="1700" b="1" dirty="0"/>
              <a:t>(</a:t>
            </a:r>
            <a:r>
              <a:rPr lang="en-US" sz="1700" b="1" dirty="0" err="1"/>
              <a:t>Addt’l</a:t>
            </a:r>
            <a:r>
              <a:rPr lang="en-US" sz="1700" b="1" dirty="0"/>
              <a:t> 2 Days)</a:t>
            </a:r>
          </a:p>
          <a:p>
            <a:r>
              <a:rPr lang="en-US" sz="2100" b="1" dirty="0">
                <a:solidFill>
                  <a:srgbClr val="FF0000"/>
                </a:solidFill>
              </a:rPr>
              <a:t>Step 4 Capstone </a:t>
            </a:r>
            <a:r>
              <a:rPr lang="en-US" sz="2100" b="1" i="1" dirty="0"/>
              <a:t>(Before they leave service, they turn in their Career Readiness Standards/Service Deliverables)</a:t>
            </a:r>
          </a:p>
        </p:txBody>
      </p:sp>
      <p:sp>
        <p:nvSpPr>
          <p:cNvPr id="8" name="TextBox 7">
            <a:extLst>
              <a:ext uri="{FF2B5EF4-FFF2-40B4-BE49-F238E27FC236}">
                <a16:creationId xmlns:a16="http://schemas.microsoft.com/office/drawing/2014/main" id="{E29D4231-8374-A943-B570-22F39AF6D6E1}"/>
              </a:ext>
            </a:extLst>
          </p:cNvPr>
          <p:cNvSpPr txBox="1"/>
          <p:nvPr/>
        </p:nvSpPr>
        <p:spPr>
          <a:xfrm>
            <a:off x="1127576" y="1722783"/>
            <a:ext cx="3405808" cy="461665"/>
          </a:xfrm>
          <a:prstGeom prst="rect">
            <a:avLst/>
          </a:prstGeom>
          <a:noFill/>
        </p:spPr>
        <p:txBody>
          <a:bodyPr wrap="square" rtlCol="0">
            <a:spAutoFit/>
          </a:bodyPr>
          <a:lstStyle/>
          <a:p>
            <a:r>
              <a:rPr lang="en-US" sz="2400" b="1" dirty="0">
                <a:solidFill>
                  <a:schemeClr val="bg1"/>
                </a:solidFill>
                <a:latin typeface="+mj-lt"/>
              </a:rPr>
              <a:t>The Transition Process</a:t>
            </a:r>
          </a:p>
        </p:txBody>
      </p:sp>
    </p:spTree>
    <p:extLst>
      <p:ext uri="{BB962C8B-B14F-4D97-AF65-F5344CB8AC3E}">
        <p14:creationId xmlns:p14="http://schemas.microsoft.com/office/powerpoint/2010/main" val="307962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D127-D17D-924C-9459-88242C104E81}"/>
              </a:ext>
            </a:extLst>
          </p:cNvPr>
          <p:cNvSpPr>
            <a:spLocks noGrp="1"/>
          </p:cNvSpPr>
          <p:nvPr>
            <p:ph type="title"/>
          </p:nvPr>
        </p:nvSpPr>
        <p:spPr>
          <a:xfrm>
            <a:off x="490331" y="2098133"/>
            <a:ext cx="4082810" cy="2456442"/>
          </a:xfrm>
        </p:spPr>
        <p:txBody>
          <a:bodyPr>
            <a:normAutofit fontScale="90000"/>
          </a:bodyPr>
          <a:lstStyle/>
          <a:p>
            <a:r>
              <a:rPr lang="en-US" sz="3400" dirty="0"/>
              <a:t>Many different jobs</a:t>
            </a:r>
            <a:br>
              <a:rPr lang="en-US" sz="3400" dirty="0"/>
            </a:br>
            <a:br>
              <a:rPr lang="en-US" sz="3400" dirty="0"/>
            </a:br>
            <a:r>
              <a:rPr lang="en-US" sz="3400" dirty="0"/>
              <a:t>Acronyms &amp; Translating</a:t>
            </a:r>
            <a:br>
              <a:rPr lang="en-US" sz="3400" dirty="0"/>
            </a:br>
            <a:r>
              <a:rPr lang="en-US" sz="3400" dirty="0"/>
              <a:t>“Military to Civilian-ese”</a:t>
            </a:r>
          </a:p>
        </p:txBody>
      </p:sp>
      <p:sp>
        <p:nvSpPr>
          <p:cNvPr id="4" name="TextBox 3">
            <a:extLst>
              <a:ext uri="{FF2B5EF4-FFF2-40B4-BE49-F238E27FC236}">
                <a16:creationId xmlns:a16="http://schemas.microsoft.com/office/drawing/2014/main" id="{1C758683-9EFC-0246-A5D5-31F5C9BB02D7}"/>
              </a:ext>
            </a:extLst>
          </p:cNvPr>
          <p:cNvSpPr txBox="1"/>
          <p:nvPr/>
        </p:nvSpPr>
        <p:spPr>
          <a:xfrm>
            <a:off x="815743" y="1736035"/>
            <a:ext cx="3644753" cy="492443"/>
          </a:xfrm>
          <a:prstGeom prst="rect">
            <a:avLst/>
          </a:prstGeom>
          <a:noFill/>
        </p:spPr>
        <p:txBody>
          <a:bodyPr wrap="square" rtlCol="0">
            <a:spAutoFit/>
          </a:bodyPr>
          <a:lstStyle/>
          <a:p>
            <a:r>
              <a:rPr lang="en-US" sz="2600" b="1" dirty="0">
                <a:solidFill>
                  <a:schemeClr val="bg1"/>
                </a:solidFill>
                <a:latin typeface="+mj-lt"/>
              </a:rPr>
              <a:t>Challenge – What to DO?</a:t>
            </a:r>
          </a:p>
        </p:txBody>
      </p:sp>
      <p:pic>
        <p:nvPicPr>
          <p:cNvPr id="10" name="Content Placeholder 9">
            <a:extLst>
              <a:ext uri="{FF2B5EF4-FFF2-40B4-BE49-F238E27FC236}">
                <a16:creationId xmlns:a16="http://schemas.microsoft.com/office/drawing/2014/main" id="{CADCA621-69AE-1C43-8F92-0EC24469BE37}"/>
              </a:ext>
            </a:extLst>
          </p:cNvPr>
          <p:cNvPicPr>
            <a:picLocks noGrp="1" noChangeAspect="1"/>
          </p:cNvPicPr>
          <p:nvPr>
            <p:ph idx="1"/>
          </p:nvPr>
        </p:nvPicPr>
        <p:blipFill>
          <a:blip r:embed="rId2"/>
          <a:stretch>
            <a:fillRect/>
          </a:stretch>
        </p:blipFill>
        <p:spPr>
          <a:xfrm>
            <a:off x="4956313" y="204337"/>
            <a:ext cx="5079768" cy="3555837"/>
          </a:xfrm>
        </p:spPr>
      </p:pic>
      <p:sp>
        <p:nvSpPr>
          <p:cNvPr id="13" name="TextBox 12">
            <a:extLst>
              <a:ext uri="{FF2B5EF4-FFF2-40B4-BE49-F238E27FC236}">
                <a16:creationId xmlns:a16="http://schemas.microsoft.com/office/drawing/2014/main" id="{47CDF59C-0CAB-7E4E-9217-2C3826839D87}"/>
              </a:ext>
            </a:extLst>
          </p:cNvPr>
          <p:cNvSpPr txBox="1"/>
          <p:nvPr/>
        </p:nvSpPr>
        <p:spPr>
          <a:xfrm>
            <a:off x="4956313" y="4068417"/>
            <a:ext cx="2461917" cy="2862322"/>
          </a:xfrm>
          <a:prstGeom prst="rect">
            <a:avLst/>
          </a:prstGeom>
          <a:noFill/>
        </p:spPr>
        <p:txBody>
          <a:bodyPr wrap="square" rtlCol="0">
            <a:spAutoFit/>
          </a:bodyPr>
          <a:lstStyle/>
          <a:p>
            <a:r>
              <a:rPr lang="en-US" dirty="0"/>
              <a:t>PCS</a:t>
            </a:r>
          </a:p>
          <a:p>
            <a:r>
              <a:rPr lang="en-US" dirty="0"/>
              <a:t>LES</a:t>
            </a:r>
          </a:p>
          <a:p>
            <a:r>
              <a:rPr lang="en-US" dirty="0"/>
              <a:t>BAS &amp; BAH/OHA </a:t>
            </a:r>
          </a:p>
          <a:p>
            <a:r>
              <a:rPr lang="en-US" dirty="0"/>
              <a:t>BLUF </a:t>
            </a:r>
          </a:p>
          <a:p>
            <a:r>
              <a:rPr lang="en-US" dirty="0"/>
              <a:t>NCO</a:t>
            </a:r>
          </a:p>
          <a:p>
            <a:r>
              <a:rPr lang="en-US" dirty="0"/>
              <a:t>SNCO</a:t>
            </a:r>
          </a:p>
          <a:p>
            <a:r>
              <a:rPr lang="en-US" dirty="0"/>
              <a:t>WING COMMANDER</a:t>
            </a:r>
          </a:p>
          <a:p>
            <a:r>
              <a:rPr lang="en-US" dirty="0"/>
              <a:t>IN- THEATER</a:t>
            </a:r>
          </a:p>
          <a:p>
            <a:r>
              <a:rPr lang="en-US" dirty="0"/>
              <a:t>EXERCISE</a:t>
            </a:r>
          </a:p>
          <a:p>
            <a:endParaRPr lang="en-US" dirty="0"/>
          </a:p>
        </p:txBody>
      </p:sp>
      <p:sp>
        <p:nvSpPr>
          <p:cNvPr id="14" name="TextBox 13">
            <a:extLst>
              <a:ext uri="{FF2B5EF4-FFF2-40B4-BE49-F238E27FC236}">
                <a16:creationId xmlns:a16="http://schemas.microsoft.com/office/drawing/2014/main" id="{0E04ACBA-C37B-8245-87C5-718A28FF7ECD}"/>
              </a:ext>
            </a:extLst>
          </p:cNvPr>
          <p:cNvSpPr txBox="1"/>
          <p:nvPr/>
        </p:nvSpPr>
        <p:spPr>
          <a:xfrm>
            <a:off x="7754467" y="4068417"/>
            <a:ext cx="2281614" cy="2585323"/>
          </a:xfrm>
          <a:prstGeom prst="rect">
            <a:avLst/>
          </a:prstGeom>
          <a:noFill/>
        </p:spPr>
        <p:txBody>
          <a:bodyPr wrap="square" rtlCol="0">
            <a:spAutoFit/>
          </a:bodyPr>
          <a:lstStyle/>
          <a:p>
            <a:r>
              <a:rPr lang="en-US" dirty="0"/>
              <a:t>SQUADRON</a:t>
            </a:r>
          </a:p>
          <a:p>
            <a:r>
              <a:rPr lang="en-US" dirty="0"/>
              <a:t>FIRST SHIRT</a:t>
            </a:r>
          </a:p>
          <a:p>
            <a:r>
              <a:rPr lang="en-US" dirty="0"/>
              <a:t>SUPERINTENDENT</a:t>
            </a:r>
          </a:p>
          <a:p>
            <a:r>
              <a:rPr lang="en-US" dirty="0"/>
              <a:t>CCAF</a:t>
            </a:r>
          </a:p>
          <a:p>
            <a:r>
              <a:rPr lang="en-US" dirty="0"/>
              <a:t>NCOA </a:t>
            </a:r>
          </a:p>
          <a:p>
            <a:r>
              <a:rPr lang="en-US" dirty="0"/>
              <a:t>SOS</a:t>
            </a:r>
          </a:p>
          <a:p>
            <a:r>
              <a:rPr lang="en-US" dirty="0"/>
              <a:t>EOD</a:t>
            </a:r>
          </a:p>
          <a:p>
            <a:r>
              <a:rPr lang="en-US" dirty="0"/>
              <a:t>V/R</a:t>
            </a:r>
          </a:p>
          <a:p>
            <a:r>
              <a:rPr lang="en-US" dirty="0"/>
              <a:t>HHG</a:t>
            </a:r>
          </a:p>
        </p:txBody>
      </p:sp>
      <p:pic>
        <p:nvPicPr>
          <p:cNvPr id="16" name="Picture 15">
            <a:extLst>
              <a:ext uri="{FF2B5EF4-FFF2-40B4-BE49-F238E27FC236}">
                <a16:creationId xmlns:a16="http://schemas.microsoft.com/office/drawing/2014/main" id="{02B6D122-BFBC-E948-B4F2-F03F9D006B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0290" y="4327301"/>
            <a:ext cx="1925951" cy="2530699"/>
          </a:xfrm>
          <a:prstGeom prst="rect">
            <a:avLst/>
          </a:prstGeom>
        </p:spPr>
      </p:pic>
    </p:spTree>
    <p:extLst>
      <p:ext uri="{BB962C8B-B14F-4D97-AF65-F5344CB8AC3E}">
        <p14:creationId xmlns:p14="http://schemas.microsoft.com/office/powerpoint/2010/main" val="148598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6CC7-F3AF-A349-B56F-D5B43CFF9D39}"/>
              </a:ext>
            </a:extLst>
          </p:cNvPr>
          <p:cNvSpPr>
            <a:spLocks noGrp="1"/>
          </p:cNvSpPr>
          <p:nvPr>
            <p:ph type="title"/>
          </p:nvPr>
        </p:nvSpPr>
        <p:spPr/>
        <p:txBody>
          <a:bodyPr/>
          <a:lstStyle/>
          <a:p>
            <a:r>
              <a:rPr lang="en-US" dirty="0"/>
              <a:t>They wear too many hats</a:t>
            </a:r>
          </a:p>
        </p:txBody>
      </p:sp>
      <p:sp>
        <p:nvSpPr>
          <p:cNvPr id="3" name="Content Placeholder 2">
            <a:extLst>
              <a:ext uri="{FF2B5EF4-FFF2-40B4-BE49-F238E27FC236}">
                <a16:creationId xmlns:a16="http://schemas.microsoft.com/office/drawing/2014/main" id="{5B8B51BD-AE5D-044B-ACA4-F1FB37A23245}"/>
              </a:ext>
            </a:extLst>
          </p:cNvPr>
          <p:cNvSpPr>
            <a:spLocks noGrp="1"/>
          </p:cNvSpPr>
          <p:nvPr>
            <p:ph idx="1"/>
          </p:nvPr>
        </p:nvSpPr>
        <p:spPr>
          <a:xfrm>
            <a:off x="4221818" y="1004742"/>
            <a:ext cx="4611021" cy="4902970"/>
          </a:xfrm>
        </p:spPr>
        <p:txBody>
          <a:bodyPr>
            <a:normAutofit/>
          </a:bodyPr>
          <a:lstStyle/>
          <a:p>
            <a:pPr marL="0" indent="0" algn="ctr">
              <a:buNone/>
            </a:pPr>
            <a:r>
              <a:rPr lang="en-US" b="1" dirty="0"/>
              <a:t>Command Master Chief</a:t>
            </a:r>
            <a:r>
              <a:rPr lang="en-US" dirty="0"/>
              <a:t> (CMC) from Woodland . . . </a:t>
            </a:r>
          </a:p>
          <a:p>
            <a:r>
              <a:rPr lang="en-US" dirty="0"/>
              <a:t>The CMC is the most senior enlisted sailor in a United States Navy unit. The CMC works as a liaison between the commanding officer and the enlisted ranks.</a:t>
            </a:r>
          </a:p>
          <a:p>
            <a:r>
              <a:rPr lang="en-US" dirty="0"/>
              <a:t>Career he </a:t>
            </a:r>
            <a:r>
              <a:rPr lang="en-US" i="1" dirty="0"/>
              <a:t>wanted</a:t>
            </a:r>
            <a:r>
              <a:rPr lang="en-US" dirty="0"/>
              <a:t>: </a:t>
            </a:r>
            <a:r>
              <a:rPr lang="en-US" u="sng" dirty="0"/>
              <a:t>Aviation Boatswain Launch and Recovery</a:t>
            </a:r>
          </a:p>
          <a:p>
            <a:r>
              <a:rPr lang="en-US" dirty="0"/>
              <a:t>Due to his mother’s influence… Had to Enlist in  </a:t>
            </a:r>
            <a:r>
              <a:rPr lang="en-US" b="1" dirty="0"/>
              <a:t>Aviation Maintenance Administration</a:t>
            </a:r>
          </a:p>
          <a:p>
            <a:r>
              <a:rPr lang="en-US" dirty="0"/>
              <a:t>Still serving after 27 years!</a:t>
            </a:r>
          </a:p>
        </p:txBody>
      </p:sp>
    </p:spTree>
    <p:extLst>
      <p:ext uri="{BB962C8B-B14F-4D97-AF65-F5344CB8AC3E}">
        <p14:creationId xmlns:p14="http://schemas.microsoft.com/office/powerpoint/2010/main" val="3201598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996-7729-4C47-8AFD-774FB9AF8207}"/>
              </a:ext>
            </a:extLst>
          </p:cNvPr>
          <p:cNvSpPr>
            <a:spLocks noGrp="1"/>
          </p:cNvSpPr>
          <p:nvPr>
            <p:ph type="title"/>
          </p:nvPr>
        </p:nvSpPr>
        <p:spPr>
          <a:xfrm>
            <a:off x="438058" y="3018227"/>
            <a:ext cx="4306221" cy="1570293"/>
          </a:xfrm>
        </p:spPr>
        <p:txBody>
          <a:bodyPr>
            <a:normAutofit fontScale="90000"/>
          </a:bodyPr>
          <a:lstStyle/>
          <a:p>
            <a:r>
              <a:rPr lang="en-US" b="1" dirty="0"/>
              <a:t>Expectation</a:t>
            </a:r>
            <a:br>
              <a:rPr lang="en-US" dirty="0"/>
            </a:br>
            <a:r>
              <a:rPr lang="en-US" dirty="0"/>
              <a:t>vs. </a:t>
            </a:r>
            <a:br>
              <a:rPr lang="en-US" dirty="0"/>
            </a:br>
            <a:r>
              <a:rPr lang="en-US" i="1" u="sng" dirty="0"/>
              <a:t>Reality</a:t>
            </a:r>
            <a:r>
              <a:rPr lang="en-US" u="sng" dirty="0"/>
              <a:t> </a:t>
            </a:r>
            <a:br>
              <a:rPr lang="en-US" dirty="0"/>
            </a:br>
            <a:br>
              <a:rPr lang="en-US" dirty="0"/>
            </a:br>
            <a:r>
              <a:rPr lang="en-US" sz="2000" i="1" dirty="0"/>
              <a:t>*Real stories from LinkedIn connections</a:t>
            </a:r>
            <a:br>
              <a:rPr lang="en-US" dirty="0"/>
            </a:br>
            <a:endParaRPr lang="en-US" dirty="0"/>
          </a:p>
        </p:txBody>
      </p:sp>
      <p:sp>
        <p:nvSpPr>
          <p:cNvPr id="3" name="Content Placeholder 2">
            <a:extLst>
              <a:ext uri="{FF2B5EF4-FFF2-40B4-BE49-F238E27FC236}">
                <a16:creationId xmlns:a16="http://schemas.microsoft.com/office/drawing/2014/main" id="{7FB0CDF6-9B4D-A640-ADAE-488BFEF06537}"/>
              </a:ext>
            </a:extLst>
          </p:cNvPr>
          <p:cNvSpPr>
            <a:spLocks noGrp="1"/>
          </p:cNvSpPr>
          <p:nvPr>
            <p:ph idx="1"/>
          </p:nvPr>
        </p:nvSpPr>
        <p:spPr>
          <a:xfrm>
            <a:off x="5168348" y="1"/>
            <a:ext cx="6599582" cy="7315200"/>
          </a:xfrm>
        </p:spPr>
        <p:txBody>
          <a:bodyPr>
            <a:normAutofit fontScale="85000" lnSpcReduction="20000"/>
          </a:bodyPr>
          <a:lstStyle/>
          <a:p>
            <a:endParaRPr lang="en-US" dirty="0"/>
          </a:p>
          <a:p>
            <a:r>
              <a:rPr lang="en-US" sz="2100" dirty="0"/>
              <a:t>Military Police Officer = Mortars Platoon Leader</a:t>
            </a:r>
          </a:p>
          <a:p>
            <a:r>
              <a:rPr lang="en-US" sz="2100" dirty="0"/>
              <a:t>Linguist  = Weapons Loader</a:t>
            </a:r>
          </a:p>
          <a:p>
            <a:r>
              <a:rPr lang="en-US" sz="2100" dirty="0"/>
              <a:t>Graphics Art/Design = C-130 Mechanic</a:t>
            </a:r>
          </a:p>
          <a:p>
            <a:r>
              <a:rPr lang="en-US" sz="2100" dirty="0"/>
              <a:t>Information Technology =  Medical Administration</a:t>
            </a:r>
          </a:p>
          <a:p>
            <a:r>
              <a:rPr lang="en-US" sz="2100" dirty="0"/>
              <a:t>Public Affairs = Munitions (bullets) Management</a:t>
            </a:r>
          </a:p>
          <a:p>
            <a:r>
              <a:rPr lang="en-US" sz="2100" dirty="0"/>
              <a:t>Intelligence = Recruiting</a:t>
            </a:r>
          </a:p>
          <a:p>
            <a:r>
              <a:rPr lang="en-US" sz="2100" dirty="0"/>
              <a:t>Broadcast Journalism =  Aircraft Carrier Radioman </a:t>
            </a:r>
          </a:p>
          <a:p>
            <a:r>
              <a:rPr lang="en-US" sz="2100" dirty="0"/>
              <a:t>Laboratory Technician = HR Specialist</a:t>
            </a:r>
          </a:p>
          <a:p>
            <a:r>
              <a:rPr lang="en-US" sz="2100" dirty="0"/>
              <a:t>Aircraft Maintainer = Vehicle Maintenance</a:t>
            </a:r>
          </a:p>
          <a:p>
            <a:r>
              <a:rPr lang="en-US" sz="2100" dirty="0"/>
              <a:t>Pilot =  Linguist</a:t>
            </a:r>
          </a:p>
          <a:p>
            <a:r>
              <a:rPr lang="en-US" sz="2100" dirty="0"/>
              <a:t>Finance = Medical</a:t>
            </a:r>
          </a:p>
          <a:p>
            <a:r>
              <a:rPr lang="en-US" sz="2100" dirty="0"/>
              <a:t>Underwater Construction Diver =  Transportation Operator</a:t>
            </a:r>
          </a:p>
          <a:p>
            <a:r>
              <a:rPr lang="en-US" sz="2100" dirty="0"/>
              <a:t>Linguist =  Combat Medic</a:t>
            </a:r>
          </a:p>
          <a:p>
            <a:r>
              <a:rPr lang="en-US" sz="2100" dirty="0"/>
              <a:t>IT = Security Forces (Police)</a:t>
            </a:r>
          </a:p>
          <a:p>
            <a:r>
              <a:rPr lang="en-US" sz="2100" dirty="0"/>
              <a:t>Combat Arms = HR</a:t>
            </a:r>
          </a:p>
          <a:p>
            <a:r>
              <a:rPr lang="en-US" sz="2100" dirty="0"/>
              <a:t>Combat Medic = Air Traffic Control</a:t>
            </a:r>
          </a:p>
          <a:p>
            <a:r>
              <a:rPr lang="en-US" sz="2100" dirty="0"/>
              <a:t>Legal or medical = Truck Driver</a:t>
            </a:r>
          </a:p>
          <a:p>
            <a:endParaRPr lang="en-US" sz="2100" dirty="0"/>
          </a:p>
          <a:p>
            <a:endParaRPr lang="en-US" dirty="0"/>
          </a:p>
        </p:txBody>
      </p:sp>
      <p:sp>
        <p:nvSpPr>
          <p:cNvPr id="7" name="TextBox 6">
            <a:extLst>
              <a:ext uri="{FF2B5EF4-FFF2-40B4-BE49-F238E27FC236}">
                <a16:creationId xmlns:a16="http://schemas.microsoft.com/office/drawing/2014/main" id="{3BD520B5-0CEA-BB40-BC11-471F6256D790}"/>
              </a:ext>
            </a:extLst>
          </p:cNvPr>
          <p:cNvSpPr txBox="1"/>
          <p:nvPr/>
        </p:nvSpPr>
        <p:spPr>
          <a:xfrm>
            <a:off x="1127576" y="1722783"/>
            <a:ext cx="3405808" cy="461665"/>
          </a:xfrm>
          <a:prstGeom prst="rect">
            <a:avLst/>
          </a:prstGeom>
          <a:noFill/>
        </p:spPr>
        <p:txBody>
          <a:bodyPr wrap="square" rtlCol="0">
            <a:spAutoFit/>
          </a:bodyPr>
          <a:lstStyle/>
          <a:p>
            <a:r>
              <a:rPr lang="en-US" sz="2400" b="1" dirty="0">
                <a:solidFill>
                  <a:schemeClr val="bg1"/>
                </a:solidFill>
                <a:latin typeface="+mj-lt"/>
              </a:rPr>
              <a:t>Careers in the Military</a:t>
            </a:r>
          </a:p>
        </p:txBody>
      </p:sp>
    </p:spTree>
    <p:extLst>
      <p:ext uri="{BB962C8B-B14F-4D97-AF65-F5344CB8AC3E}">
        <p14:creationId xmlns:p14="http://schemas.microsoft.com/office/powerpoint/2010/main" val="385565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E091-37C5-BE48-9299-F2541540425B}"/>
              </a:ext>
            </a:extLst>
          </p:cNvPr>
          <p:cNvSpPr>
            <a:spLocks noGrp="1"/>
          </p:cNvSpPr>
          <p:nvPr>
            <p:ph type="title"/>
          </p:nvPr>
        </p:nvSpPr>
        <p:spPr/>
        <p:txBody>
          <a:bodyPr/>
          <a:lstStyle/>
          <a:p>
            <a:r>
              <a:rPr lang="en-US" b="1" dirty="0">
                <a:solidFill>
                  <a:schemeClr val="bg1"/>
                </a:solidFill>
              </a:rPr>
              <a:t>How YOU Can Help</a:t>
            </a:r>
          </a:p>
        </p:txBody>
      </p:sp>
      <p:pic>
        <p:nvPicPr>
          <p:cNvPr id="4" name="Content Placeholder 3">
            <a:extLst>
              <a:ext uri="{FF2B5EF4-FFF2-40B4-BE49-F238E27FC236}">
                <a16:creationId xmlns:a16="http://schemas.microsoft.com/office/drawing/2014/main" id="{E56265A6-B1E4-AF4B-9DCF-E986E79DCE66}"/>
              </a:ext>
            </a:extLst>
          </p:cNvPr>
          <p:cNvPicPr>
            <a:picLocks noGrp="1" noChangeAspect="1"/>
          </p:cNvPicPr>
          <p:nvPr>
            <p:ph idx="1"/>
          </p:nvPr>
        </p:nvPicPr>
        <p:blipFill>
          <a:blip r:embed="rId2"/>
          <a:stretch>
            <a:fillRect/>
          </a:stretch>
        </p:blipFill>
        <p:spPr>
          <a:xfrm>
            <a:off x="6088984" y="313979"/>
            <a:ext cx="4313971" cy="2870752"/>
          </a:xfrm>
          <a:prstGeom prst="rect">
            <a:avLst/>
          </a:prstGeom>
        </p:spPr>
      </p:pic>
      <p:pic>
        <p:nvPicPr>
          <p:cNvPr id="6" name="Picture 5">
            <a:extLst>
              <a:ext uri="{FF2B5EF4-FFF2-40B4-BE49-F238E27FC236}">
                <a16:creationId xmlns:a16="http://schemas.microsoft.com/office/drawing/2014/main" id="{DA10F81C-4BE7-CD46-A8BE-EB829E1F8B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8983" y="3578146"/>
            <a:ext cx="4313971" cy="2434879"/>
          </a:xfrm>
          <a:prstGeom prst="rect">
            <a:avLst/>
          </a:prstGeom>
        </p:spPr>
      </p:pic>
    </p:spTree>
    <p:extLst>
      <p:ext uri="{BB962C8B-B14F-4D97-AF65-F5344CB8AC3E}">
        <p14:creationId xmlns:p14="http://schemas.microsoft.com/office/powerpoint/2010/main" val="16936032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3422</TotalTime>
  <Words>1027</Words>
  <Application>Microsoft Macintosh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 Light</vt:lpstr>
      <vt:lpstr>Open Sans</vt:lpstr>
      <vt:lpstr>Rockwell</vt:lpstr>
      <vt:lpstr>Wingdings</vt:lpstr>
      <vt:lpstr>Atlas</vt:lpstr>
      <vt:lpstr>We Can Do More than Say, “Thank You for Your Service”</vt:lpstr>
      <vt:lpstr>Beale AFB, CA Azores, Portugal Minot AFB, ND Azores, Portugal Ramstein, Germany Alconbury, UK Defense Language Institute &amp; Naval Postgraduate School, Monterey, CA Naval Base Coronado, Point Loma, Lemoore USMC Camp Pendleton, CA Travis, CA </vt:lpstr>
      <vt:lpstr>PowerPoint Presentation</vt:lpstr>
      <vt:lpstr>PowerPoint Presentation</vt:lpstr>
      <vt:lpstr>Travis AFB has approximately 1,500 service members separate/retire from service every year! </vt:lpstr>
      <vt:lpstr>Many different jobs  Acronyms &amp; Translating “Military to Civilian-ese”</vt:lpstr>
      <vt:lpstr>They wear too many hats</vt:lpstr>
      <vt:lpstr>Expectation vs.  Reality   *Real stories from LinkedIn connections </vt:lpstr>
      <vt:lpstr>How YOU Can Help</vt:lpstr>
      <vt:lpstr>Veterans feel  very awkward networking outside the military bubble!</vt:lpstr>
      <vt:lpstr>Real LinkedIn Stories  (Notice the message response time)</vt:lpstr>
      <vt:lpstr>Real Stories, Real People </vt:lpstr>
      <vt:lpstr>PowerPoint Presentation</vt:lpstr>
      <vt:lpstr>PowerPoint Presentation</vt:lpstr>
      <vt:lpstr>PowerPoint Presentation</vt:lpstr>
      <vt:lpstr>Important resource for ANY Veterans</vt:lpstr>
      <vt:lpstr>It’s okay to say, “Thank you for your service”   Now there are a few more ways you can express your thanks.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 Do More than Say, ”Thank You for Your Service”</dc:title>
  <dc:creator>rose callens</dc:creator>
  <cp:lastModifiedBy>rose callens</cp:lastModifiedBy>
  <cp:revision>41</cp:revision>
  <cp:lastPrinted>2020-05-22T19:12:20Z</cp:lastPrinted>
  <dcterms:created xsi:type="dcterms:W3CDTF">2020-05-21T06:31:54Z</dcterms:created>
  <dcterms:modified xsi:type="dcterms:W3CDTF">2020-06-23T20:19:10Z</dcterms:modified>
</cp:coreProperties>
</file>