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7"/>
  </p:notesMasterIdLst>
  <p:sldIdLst>
    <p:sldId id="256" r:id="rId2"/>
    <p:sldId id="483" r:id="rId3"/>
    <p:sldId id="479" r:id="rId4"/>
    <p:sldId id="404" r:id="rId5"/>
    <p:sldId id="516" r:id="rId6"/>
    <p:sldId id="497" r:id="rId7"/>
    <p:sldId id="502" r:id="rId8"/>
    <p:sldId id="506" r:id="rId9"/>
    <p:sldId id="507" r:id="rId10"/>
    <p:sldId id="501" r:id="rId11"/>
    <p:sldId id="505" r:id="rId12"/>
    <p:sldId id="513" r:id="rId13"/>
    <p:sldId id="500" r:id="rId14"/>
    <p:sldId id="485" r:id="rId15"/>
    <p:sldId id="504" r:id="rId16"/>
    <p:sldId id="484" r:id="rId17"/>
    <p:sldId id="515" r:id="rId18"/>
    <p:sldId id="495" r:id="rId19"/>
    <p:sldId id="492" r:id="rId20"/>
    <p:sldId id="511" r:id="rId21"/>
    <p:sldId id="510" r:id="rId22"/>
    <p:sldId id="509" r:id="rId23"/>
    <p:sldId id="503" r:id="rId24"/>
    <p:sldId id="514" r:id="rId25"/>
    <p:sldId id="46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8C7AAC-65E4-4BC9-85E2-4390C68EA3FC}">
          <p14:sldIdLst>
            <p14:sldId id="256"/>
            <p14:sldId id="483"/>
            <p14:sldId id="479"/>
            <p14:sldId id="404"/>
            <p14:sldId id="516"/>
            <p14:sldId id="497"/>
            <p14:sldId id="502"/>
            <p14:sldId id="506"/>
            <p14:sldId id="507"/>
            <p14:sldId id="501"/>
            <p14:sldId id="505"/>
            <p14:sldId id="513"/>
            <p14:sldId id="500"/>
            <p14:sldId id="485"/>
            <p14:sldId id="504"/>
            <p14:sldId id="484"/>
          </p14:sldIdLst>
        </p14:section>
        <p14:section name="Untitled Section" id="{0B423E1B-6752-4172-8C81-9DABC925D5CA}">
          <p14:sldIdLst>
            <p14:sldId id="515"/>
            <p14:sldId id="495"/>
            <p14:sldId id="492"/>
            <p14:sldId id="511"/>
            <p14:sldId id="510"/>
            <p14:sldId id="509"/>
            <p14:sldId id="503"/>
            <p14:sldId id="514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B4"/>
    <a:srgbClr val="F2F2F2"/>
    <a:srgbClr val="92D050"/>
    <a:srgbClr val="DFD7E7"/>
    <a:srgbClr val="FA961E"/>
    <a:srgbClr val="F68A8D"/>
    <a:srgbClr val="A070FF"/>
    <a:srgbClr val="BFBFBF"/>
    <a:srgbClr val="330099"/>
    <a:srgbClr val="64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4060-6254-4D87-B8D0-D66E80DF80F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4F9E-CBF3-4018-99D2-A2BFDF628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9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2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9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6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3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4F9E-CBF3-4018-99D2-A2BFDF628C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D76ED-A597-415B-AF5F-CEB067002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78" y="5804328"/>
            <a:ext cx="778488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2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5888-5A24-4D02-86D9-A205A657025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93B3-B07F-48A1-B86D-C91E7240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mailto:Tracie.Olson@yolocounty.org" TargetMode="External"/><Relationship Id="rId4" Type="http://schemas.openxmlformats.org/officeDocument/2006/relationships/hyperlink" Target="mailto:Ronald.Johnson@yolocount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8884" y="161365"/>
            <a:ext cx="8806842" cy="2030506"/>
          </a:xfrm>
          <a:prstGeom prst="rect">
            <a:avLst/>
          </a:prstGeom>
          <a:solidFill>
            <a:srgbClr val="0031B4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latin typeface="Georgia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8884" y="161365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9" name="Straight Connector 20"/>
          <p:cNvSpPr>
            <a:spLocks noChangeShapeType="1"/>
          </p:cNvSpPr>
          <p:nvPr/>
        </p:nvSpPr>
        <p:spPr bwMode="auto">
          <a:xfrm>
            <a:off x="5137653" y="25414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Straight Connector 7"/>
          <p:cNvSpPr>
            <a:spLocks noChangeShapeType="1"/>
          </p:cNvSpPr>
          <p:nvPr/>
        </p:nvSpPr>
        <p:spPr bwMode="auto">
          <a:xfrm flipV="1">
            <a:off x="127747" y="25414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11" name="Picture 5" descr="IPMAHR_D_3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57" y="23858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228600" y="5334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Modern Public Defense</a:t>
            </a:r>
          </a:p>
          <a:p>
            <a:r>
              <a:rPr lang="en-US" alt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2023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228600" y="2819399"/>
            <a:ext cx="8686800" cy="118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en-US" sz="2000" b="1" dirty="0">
                <a:solidFill>
                  <a:srgbClr val="0031B4"/>
                </a:solidFill>
                <a:latin typeface="Georgia" panose="02040502050405020303" pitchFamily="18" charset="0"/>
              </a:rPr>
              <a:t>Tracie Olson</a:t>
            </a:r>
          </a:p>
          <a:p>
            <a:pPr>
              <a:buFont typeface="Wingdings 2"/>
              <a:buNone/>
              <a:defRPr/>
            </a:pPr>
            <a:r>
              <a:rPr lang="en-US" sz="2000" b="1" dirty="0">
                <a:solidFill>
                  <a:srgbClr val="0031B4"/>
                </a:solidFill>
                <a:latin typeface="Georgia" panose="02040502050405020303" pitchFamily="18" charset="0"/>
              </a:rPr>
              <a:t>Chief Public Defender</a:t>
            </a:r>
          </a:p>
          <a:p>
            <a:pPr>
              <a:buFont typeface="Wingdings 2"/>
              <a:buNone/>
              <a:defRPr/>
            </a:pPr>
            <a:endParaRPr lang="en-US" sz="2000" b="1" dirty="0">
              <a:solidFill>
                <a:srgbClr val="0031B4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79" y="4208928"/>
            <a:ext cx="3447767" cy="1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303544"/>
            <a:ext cx="8534400" cy="86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Post-Conviction Unit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12645"/>
            <a:ext cx="4350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Implement new post-conviction laws, to include: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Modification to felony murder rule,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Invalid prison and drug priors,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New rules governing case enhancements,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Prosecution initiated or CDCR initiated resentencing,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Immigration vacaturs,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Preparing clients for youthful offender parole hearings.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45" y="1633493"/>
            <a:ext cx="3864780" cy="42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303544"/>
            <a:ext cx="8534400" cy="86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Post-Conviction Unit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5" y="1316451"/>
            <a:ext cx="8670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/>
          </a:p>
          <a:p>
            <a:endParaRPr lang="en-US" sz="2000" b="1">
              <a:solidFill>
                <a:srgbClr val="0031B4"/>
              </a:solidFill>
            </a:endParaRPr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57167F-D168-548A-EF4C-D05E7FF9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687231"/>
            <a:ext cx="8454286" cy="43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7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303544"/>
            <a:ext cx="8534400" cy="86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Carlos Hernandez and Me at the Capitol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0031B4"/>
              </a:solidFill>
            </a:endParaRPr>
          </a:p>
        </p:txBody>
      </p:sp>
      <p:pic>
        <p:nvPicPr>
          <p:cNvPr id="9" name="Picture 8" descr="Two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443EC87-5DC7-E34D-A60F-CF363DDA0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54260"/>
            <a:ext cx="3962021" cy="4761982"/>
          </a:xfrm>
          <a:prstGeom prst="rect">
            <a:avLst/>
          </a:prstGeom>
        </p:spPr>
      </p:pic>
      <p:pic>
        <p:nvPicPr>
          <p:cNvPr id="11" name="Picture 10" descr="A picture containing text, electronics, monitor, screen&#10;&#10;Description automatically generated">
            <a:extLst>
              <a:ext uri="{FF2B5EF4-FFF2-40B4-BE49-F238E27FC236}">
                <a16:creationId xmlns:a16="http://schemas.microsoft.com/office/drawing/2014/main" id="{C61964C3-153C-6B80-F9E8-33ED57B93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96" y="1454260"/>
            <a:ext cx="4566029" cy="47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6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Post-Conviction Unit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2969" y="1325524"/>
            <a:ext cx="77030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1B4"/>
                </a:solidFill>
              </a:rPr>
              <a:t>   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As                                                     Assist rehabilitated persons clear up                           </a:t>
            </a:r>
            <a:r>
              <a:rPr lang="en-US" sz="2000" b="1" dirty="0" err="1">
                <a:solidFill>
                  <a:srgbClr val="0031B4"/>
                </a:solidFill>
              </a:rPr>
              <a:t>th</a:t>
            </a:r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their criminal records after completion o                                                        of probation or a custodial sentence,              t                                                         thereby removing barriers to economic s                                                         stability and a return to crime.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     Examples include: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			           *Expungement of a Conviction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     *Reduction Felony to a Misdemeanor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C                                                         *Certificate of Rehabilitation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     *Sealing of Records (adult or juvenile)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     *Factual Finding of Innocence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          *Removal from Sex Offender Registry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                                                 	 </a:t>
            </a: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No photo description available.">
            <a:extLst>
              <a:ext uri="{FF2B5EF4-FFF2-40B4-BE49-F238E27FC236}">
                <a16:creationId xmlns:a16="http://schemas.microsoft.com/office/drawing/2014/main" id="{99B27AB1-C832-6CB0-108F-AD6C6A73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1379312"/>
            <a:ext cx="4004044" cy="48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7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59" y="1014264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Expungement Clinic &amp; Immigration Consults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6A9E2451-BD30-2D0D-1433-F7F88020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454260"/>
            <a:ext cx="4437063" cy="4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5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Holistic Defense 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31B4"/>
                </a:solidFill>
              </a:rPr>
              <a:t>Immigration Attorney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Avoid deportation and preserve eligibility for forms of federal relief.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u="sng" dirty="0">
                <a:solidFill>
                  <a:srgbClr val="0031B4"/>
                </a:solidFill>
              </a:rPr>
              <a:t>In-House Investigators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Investigate defenses, find witnesses and evidence.  </a:t>
            </a:r>
          </a:p>
          <a:p>
            <a:endParaRPr lang="en-US" sz="2000" b="1" u="sng" dirty="0">
              <a:solidFill>
                <a:srgbClr val="0031B4"/>
              </a:solidFill>
            </a:endParaRPr>
          </a:p>
          <a:p>
            <a:r>
              <a:rPr lang="en-US" sz="2000" b="1" u="sng" dirty="0">
                <a:solidFill>
                  <a:srgbClr val="0031B4"/>
                </a:solidFill>
              </a:rPr>
              <a:t>Paralegals, Case Preparation Specialist, Analyst, Support Staff</a:t>
            </a:r>
            <a:endParaRPr lang="en-US" sz="2000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8A081B10-2AF2-7DD3-F95E-C1A91A95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05065">
            <a:off x="4474346" y="3789864"/>
            <a:ext cx="2645545" cy="2515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2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Racial Justice Committee (RJC)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 racial inequity and discrimination both in and outside of the courtroom through education, litigation, and advocacy. </a:t>
            </a:r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4" y="2868461"/>
            <a:ext cx="6688899" cy="31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RJC – Holiday Toy Shop Event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36935" y="1325524"/>
            <a:ext cx="76108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0609E578-B00F-ED3B-81AB-03625193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54260"/>
            <a:ext cx="4264025" cy="4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extLst>
              <a:ext uri="{FF2B5EF4-FFF2-40B4-BE49-F238E27FC236}">
                <a16:creationId xmlns:a16="http://schemas.microsoft.com/office/drawing/2014/main" id="{F6356A23-F7D4-043B-0D83-1EB0E4D6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54258"/>
            <a:ext cx="4264023" cy="4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4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Internship Program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1B4"/>
                </a:solidFill>
              </a:rPr>
              <a:t>Trained.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Supervised.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Mentored.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Write Motions.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Meet Clients.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Go to Court.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Conduct Evidentiary Hearings.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Litigate Jury Trials.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43" y="1352418"/>
            <a:ext cx="5320092" cy="49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Community Outreach &amp; Programs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139" y="1632725"/>
            <a:ext cx="28053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Voter Education and</a:t>
            </a:r>
          </a:p>
          <a:p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Events</a:t>
            </a: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sz="2000" b="1" dirty="0" err="1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Homekey</a:t>
            </a:r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  <a:p>
            <a:r>
              <a:rPr lang="en-US" sz="2000" b="1" dirty="0">
                <a:solidFill>
                  <a:srgbClr val="003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 Sac PD</a:t>
            </a: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Defenders of Tomorrow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Clothing Drives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10" descr="Public Defender | Facilities Directory | Yolo County">
            <a:extLst>
              <a:ext uri="{FF2B5EF4-FFF2-40B4-BE49-F238E27FC236}">
                <a16:creationId xmlns:a16="http://schemas.microsoft.com/office/drawing/2014/main" id="{9C192C7E-DE95-A5DD-EC98-C85CBC6A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" y="1632726"/>
            <a:ext cx="4743752" cy="44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1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Who We 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2249" y="1183341"/>
            <a:ext cx="86706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rgbClr val="0031B4"/>
                </a:solidFill>
              </a:rPr>
              <a:t>51* employees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26 attorneys; 6 investigators; 4 social workers; 4 paralegals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11 support staff; + volunteers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(*includes grant funded positions)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63% identify as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46% attorneys &amp; 75% supervisors/managers 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41% identify as persons of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35% attorneys &amp; 42% supervisors/managers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29% speak a language other than English 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75" y="4545860"/>
            <a:ext cx="4983949" cy="17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0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Providing Food Packets at Project </a:t>
            </a:r>
            <a:r>
              <a:rPr lang="en-US" altLang="en-US" sz="2800" b="1" dirty="0" err="1">
                <a:solidFill>
                  <a:srgbClr val="0031B4"/>
                </a:solidFill>
                <a:latin typeface="Georgia" panose="02040502050405020303" pitchFamily="18" charset="0"/>
              </a:rPr>
              <a:t>Homekey</a:t>
            </a:r>
            <a:endParaRPr lang="en-US" altLang="en-US" sz="1800" b="1" dirty="0">
              <a:solidFill>
                <a:srgbClr val="0031B4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F06EBE3D-33B7-EF0A-D9B1-61CB8D82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2" y="1452479"/>
            <a:ext cx="4103297" cy="48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>
            <a:extLst>
              <a:ext uri="{FF2B5EF4-FFF2-40B4-BE49-F238E27FC236}">
                <a16:creationId xmlns:a16="http://schemas.microsoft.com/office/drawing/2014/main" id="{1A970657-6A37-4D56-FDE3-BF2B085C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69" y="1452482"/>
            <a:ext cx="4469809" cy="48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Educate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BEB4E5A9-9AF9-FE89-0AF0-E04394C0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81153"/>
            <a:ext cx="6477000" cy="46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2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Collaborate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5043" y="1325524"/>
            <a:ext cx="138684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Mental Health Court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Addiction Intervention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Court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Mental Health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Diversion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r>
              <a:rPr lang="en-US" sz="2000" b="1" dirty="0">
                <a:solidFill>
                  <a:srgbClr val="0031B4"/>
                </a:solidFill>
              </a:rPr>
              <a:t>Medication Assisted </a:t>
            </a:r>
          </a:p>
          <a:p>
            <a:r>
              <a:rPr lang="en-US" sz="2000" b="1" dirty="0">
                <a:solidFill>
                  <a:srgbClr val="0031B4"/>
                </a:solidFill>
              </a:rPr>
              <a:t>Treatment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hat Is Collaboration and Where Does It Begin? - Jesse Lyn Stoner">
            <a:extLst>
              <a:ext uri="{FF2B5EF4-FFF2-40B4-BE49-F238E27FC236}">
                <a16:creationId xmlns:a16="http://schemas.microsoft.com/office/drawing/2014/main" id="{A3567C66-56E4-BBC1-A630-6B7BF9AB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47" y="1509631"/>
            <a:ext cx="4574062" cy="42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1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Advance Client-Centered Ideas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4" y="1325524"/>
            <a:ext cx="86706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325524"/>
            <a:ext cx="6130344" cy="4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59" y="1014264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Care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Public Defender | Yolo County">
            <a:extLst>
              <a:ext uri="{FF2B5EF4-FFF2-40B4-BE49-F238E27FC236}">
                <a16:creationId xmlns:a16="http://schemas.microsoft.com/office/drawing/2014/main" id="{F2BB4560-B763-2E3D-FBE6-4F754D63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76" y="1481154"/>
            <a:ext cx="3435658" cy="44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y be an image of ‎text that says '‎R YOLO PUBLIC DEFENDER Sم COMMUNITY ASSISTANCE &amp; RE-ENTRY SUPPORT‎'‎">
            <a:extLst>
              <a:ext uri="{FF2B5EF4-FFF2-40B4-BE49-F238E27FC236}">
                <a16:creationId xmlns:a16="http://schemas.microsoft.com/office/drawing/2014/main" id="{8E1CB7C9-E5BB-A60A-B440-FE7BC14F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" y="1196788"/>
            <a:ext cx="3622090" cy="48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2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5445487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7054" y="346700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Contact Us</a:t>
            </a:r>
            <a:endParaRPr lang="en-US" sz="1400" b="1" dirty="0">
              <a:solidFill>
                <a:srgbClr val="0031B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1400" b="1" dirty="0">
              <a:solidFill>
                <a:srgbClr val="0031B4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404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7054" y="1532466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	</a:t>
            </a:r>
            <a:endParaRPr lang="en-US" sz="2000" dirty="0">
              <a:hlinkClick r:id="rId4"/>
            </a:endParaRPr>
          </a:p>
          <a:p>
            <a:pPr algn="ctr"/>
            <a:r>
              <a:rPr lang="en-US" sz="2000" dirty="0"/>
              <a:t>Yolo County Public Defender’s Office</a:t>
            </a:r>
          </a:p>
          <a:p>
            <a:pPr algn="ctr"/>
            <a:r>
              <a:rPr lang="en-US" sz="2000" dirty="0"/>
              <a:t>814 North Street</a:t>
            </a:r>
          </a:p>
          <a:p>
            <a:pPr algn="ctr"/>
            <a:r>
              <a:rPr lang="en-US" sz="2000" dirty="0"/>
              <a:t>Woodland, CA  95695</a:t>
            </a:r>
          </a:p>
          <a:p>
            <a:pPr algn="ctr"/>
            <a:r>
              <a:rPr lang="en-US" sz="2000" dirty="0"/>
              <a:t>(530) 666-8165</a:t>
            </a:r>
          </a:p>
          <a:p>
            <a:pPr algn="ctr"/>
            <a:r>
              <a:rPr lang="en-US" sz="2000" dirty="0">
                <a:hlinkClick r:id="rId5"/>
              </a:rPr>
              <a:t>Tracie.Olson@yolocounty.org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			</a:t>
            </a:r>
            <a:r>
              <a:rPr lang="en-US" sz="2000" dirty="0" err="1"/>
              <a:t>Yolo_Public_Defender</a:t>
            </a:r>
            <a:r>
              <a:rPr lang="en-US" sz="2000" dirty="0"/>
              <a:t>	 </a:t>
            </a:r>
          </a:p>
          <a:p>
            <a:pPr algn="ctr"/>
            <a:r>
              <a:rPr lang="en-US" sz="2000" dirty="0"/>
              <a:t>                         </a:t>
            </a:r>
          </a:p>
          <a:p>
            <a:pPr algn="ctr"/>
            <a:r>
              <a:rPr lang="en-US" sz="2000" dirty="0"/>
              <a:t>                                   @</a:t>
            </a:r>
            <a:r>
              <a:rPr lang="en-US" sz="2000" dirty="0" err="1"/>
              <a:t>YoloPubDefense</a:t>
            </a:r>
            <a:r>
              <a:rPr lang="en-US" sz="2000" dirty="0"/>
              <a:t>                       </a:t>
            </a:r>
          </a:p>
          <a:p>
            <a:pPr algn="ctr"/>
            <a:r>
              <a:rPr lang="en-US" sz="2000" dirty="0"/>
              <a:t>		@TracieOlsonPD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		</a:t>
            </a:r>
            <a:r>
              <a:rPr lang="en-US" sz="2000" dirty="0" err="1"/>
              <a:t>YoloPublicDefense</a:t>
            </a:r>
            <a:endParaRPr lang="en-US" sz="2000" dirty="0"/>
          </a:p>
          <a:p>
            <a:r>
              <a:rPr lang="en-US" sz="2000" dirty="0"/>
              <a:t>		</a:t>
            </a:r>
          </a:p>
        </p:txBody>
      </p:sp>
      <p:sp>
        <p:nvSpPr>
          <p:cNvPr id="9" name="AutoShape 2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539" y="4425252"/>
            <a:ext cx="589440" cy="637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539" y="5247677"/>
            <a:ext cx="589440" cy="808482"/>
          </a:xfrm>
          <a:prstGeom prst="rect">
            <a:avLst/>
          </a:prstGeom>
        </p:spPr>
      </p:pic>
      <p:pic>
        <p:nvPicPr>
          <p:cNvPr id="1026" name="Picture 2" descr="Image result for instagram">
            <a:extLst>
              <a:ext uri="{FF2B5EF4-FFF2-40B4-BE49-F238E27FC236}">
                <a16:creationId xmlns:a16="http://schemas.microsoft.com/office/drawing/2014/main" id="{F03016EA-C00F-E129-85CE-6CE43C2C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40" y="3632200"/>
            <a:ext cx="637138" cy="6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5445487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7054" y="346700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altLang="en-US" sz="2800" b="1" dirty="0">
              <a:solidFill>
                <a:srgbClr val="0031B4"/>
              </a:solidFill>
              <a:latin typeface="Georgia" panose="02040502050405020303" pitchFamily="18" charset="0"/>
            </a:endParaRPr>
          </a:p>
        </p:txBody>
      </p:sp>
      <p:sp>
        <p:nvSpPr>
          <p:cNvPr id="9" name="AutoShape 2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public defender brendon woods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caseload work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caseload workload"/>
          <p:cNvSpPr>
            <a:spLocks noChangeAspect="1" noChangeArrowheads="1"/>
          </p:cNvSpPr>
          <p:nvPr/>
        </p:nvSpPr>
        <p:spPr bwMode="auto">
          <a:xfrm>
            <a:off x="387493" y="259579"/>
            <a:ext cx="275777" cy="2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" descr="Image result for how images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how images"/>
          <p:cNvSpPr>
            <a:spLocks noChangeAspect="1" noChangeArrowheads="1"/>
          </p:cNvSpPr>
          <p:nvPr/>
        </p:nvSpPr>
        <p:spPr bwMode="auto">
          <a:xfrm>
            <a:off x="673099" y="465137"/>
            <a:ext cx="1853969" cy="10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3099" y="1720840"/>
            <a:ext cx="7869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>
              <a:solidFill>
                <a:srgbClr val="0031B4"/>
              </a:solidFill>
              <a:latin typeface="Calibri  "/>
            </a:endParaRPr>
          </a:p>
          <a:p>
            <a:pPr algn="r"/>
            <a:r>
              <a:rPr lang="en-US" sz="2000" b="1" dirty="0">
                <a:solidFill>
                  <a:srgbClr val="0031B4"/>
                </a:solidFill>
                <a:latin typeface="Calibri  "/>
              </a:rPr>
              <a:t>Our </a:t>
            </a:r>
            <a:r>
              <a:rPr lang="en-US" sz="2000" b="1" u="sng" dirty="0">
                <a:solidFill>
                  <a:srgbClr val="0031B4"/>
                </a:solidFill>
                <a:latin typeface="Calibri  "/>
              </a:rPr>
              <a:t>MISSION</a:t>
            </a:r>
            <a:r>
              <a:rPr lang="en-US" sz="2000" b="1" dirty="0">
                <a:solidFill>
                  <a:srgbClr val="0031B4"/>
                </a:solidFill>
                <a:latin typeface="Calibri  "/>
              </a:rPr>
              <a:t> is to provide quality legal representation through zealous advocacy that protects the liberty and constitutional rights of our clients and ensures a fair system of justice. </a:t>
            </a:r>
          </a:p>
          <a:p>
            <a:pPr algn="r"/>
            <a:endParaRPr lang="en-US" sz="2000" b="1" dirty="0">
              <a:solidFill>
                <a:srgbClr val="0031B4"/>
              </a:solidFill>
              <a:latin typeface="Calibri  "/>
            </a:endParaRPr>
          </a:p>
          <a:p>
            <a:pPr algn="r"/>
            <a:r>
              <a:rPr lang="en-US" sz="2000" b="1" dirty="0">
                <a:solidFill>
                  <a:srgbClr val="0031B4"/>
                </a:solidFill>
                <a:latin typeface="Calibri  "/>
              </a:rPr>
              <a:t>We believe in treating every client with compassion and respect, striving to be client-centered in our work. </a:t>
            </a:r>
          </a:p>
          <a:p>
            <a:pPr algn="r"/>
            <a:endParaRPr lang="en-US" sz="2000" b="1" dirty="0">
              <a:solidFill>
                <a:srgbClr val="0031B4"/>
              </a:solidFill>
              <a:latin typeface="Calibri  "/>
            </a:endParaRPr>
          </a:p>
          <a:p>
            <a:pPr algn="r"/>
            <a:r>
              <a:rPr lang="en-US" sz="2000" b="1" dirty="0">
                <a:solidFill>
                  <a:srgbClr val="0031B4"/>
                </a:solidFill>
                <a:latin typeface="Calibri  "/>
              </a:rPr>
              <a:t>We advise clients holistically and assist them with necessary supports and services to address both their legal and social support needs. </a:t>
            </a:r>
          </a:p>
          <a:p>
            <a:pPr algn="r"/>
            <a:endParaRPr lang="en-US" sz="2000" b="1" dirty="0">
              <a:solidFill>
                <a:srgbClr val="0031B4"/>
              </a:solidFill>
              <a:latin typeface="Calibri  "/>
            </a:endParaRPr>
          </a:p>
        </p:txBody>
      </p:sp>
      <p:pic>
        <p:nvPicPr>
          <p:cNvPr id="15" name="Picture 2" descr="Why Do We Exist? | Missions Resource Network">
            <a:extLst>
              <a:ext uri="{FF2B5EF4-FFF2-40B4-BE49-F238E27FC236}">
                <a16:creationId xmlns:a16="http://schemas.microsoft.com/office/drawing/2014/main" id="{C2D2547F-0E3B-412E-FABB-421B6AFF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106699"/>
            <a:ext cx="6533781" cy="14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7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First and Foremost, We Are Litigators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1625" y="1325524"/>
            <a:ext cx="86706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1B4"/>
                </a:solidFill>
              </a:rPr>
              <a:t>Appointed to approximately 4,000 new adult and adolescent cases, post-conviction matters, and violation of supervision matters in 2022.  </a:t>
            </a:r>
            <a:endParaRPr lang="en-US" sz="1400" b="1" dirty="0">
              <a:solidFill>
                <a:srgbClr val="0031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43" y="2410557"/>
            <a:ext cx="4016598" cy="3868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2D288-F0D9-00E3-D435-6D9E2E46A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" y="2383664"/>
            <a:ext cx="3930238" cy="38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Are Attorneys For The Defense</a:t>
            </a:r>
            <a:endParaRPr lang="en-US" altLang="en-US" sz="1800" b="1" dirty="0">
              <a:solidFill>
                <a:srgbClr val="0031B4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i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31B4"/>
                </a:solidFill>
              </a:rPr>
              <a:t>“I have lived my life and fought my battles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31B4"/>
                </a:solidFill>
              </a:rPr>
              <a:t>not against the weak and the poor,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31B4"/>
                </a:solidFill>
              </a:rPr>
              <a:t>but against power, injustice and oppression;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0031B4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31B4"/>
                </a:solidFill>
              </a:rPr>
              <a:t>I have asked no odds from them and never shall.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31B4"/>
                </a:solidFill>
              </a:rPr>
              <a:t>I am an attorney for the defense.“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0031B4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31B4"/>
                </a:solidFill>
              </a:rPr>
              <a:t>– Clarence Darrow</a:t>
            </a:r>
          </a:p>
        </p:txBody>
      </p:sp>
      <p:pic>
        <p:nvPicPr>
          <p:cNvPr id="12290" name="Picture 2" descr="Contact Us | Yolo County">
            <a:extLst>
              <a:ext uri="{FF2B5EF4-FFF2-40B4-BE49-F238E27FC236}">
                <a16:creationId xmlns:a16="http://schemas.microsoft.com/office/drawing/2014/main" id="{36F9C684-9335-7097-39E1-1B829F57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68" y="3153591"/>
            <a:ext cx="2629151" cy="26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1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We Practice Holistic Defense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92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717484"/>
            <a:ext cx="7810500" cy="39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Holistic Defense 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31B4"/>
                </a:solidFill>
              </a:rPr>
              <a:t>Mitigation Unit</a:t>
            </a:r>
          </a:p>
          <a:p>
            <a:r>
              <a:rPr lang="en-US" sz="2000" b="1" u="sng" dirty="0">
                <a:solidFill>
                  <a:srgbClr val="0031B4"/>
                </a:solidFill>
              </a:rPr>
              <a:t>Social Workers – all Master’s Level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Assist clients with the issues that originally led to their involvement in the criminal justice system.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Create plans to influence client-centered resolution of criminal cases, which means community re-integration instead of custodial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Help secure benefits, housing, employment, obtain required medication, refer to mental health and substance use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Assist youth, determine sources of instability and advocate for proper services to meet youth’s needs in the community.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1B4"/>
                </a:solidFill>
              </a:rPr>
              <a:t>Advocacy through community outreach and county workgroups.</a:t>
            </a: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146050" y="1169894"/>
            <a:ext cx="3819209" cy="26894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Adult Mitigation Unit (July-Dec 2022)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DF17F-40E9-65DB-710C-C8923F9D1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4" y="1561835"/>
            <a:ext cx="8553755" cy="4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5404" y="1169893"/>
            <a:ext cx="8806842" cy="6454588"/>
          </a:xfrm>
          <a:prstGeom prst="rect">
            <a:avLst/>
          </a:prstGeom>
          <a:noFill/>
          <a:ln w="9525">
            <a:solidFill>
              <a:srgbClr val="0031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>
              <a:latin typeface="Georgia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6050" y="6305817"/>
            <a:ext cx="8796409" cy="309563"/>
          </a:xfrm>
          <a:prstGeom prst="rect">
            <a:avLst/>
          </a:prstGeom>
          <a:solidFill>
            <a:srgbClr val="FA96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latin typeface="Georgia" pitchFamily="18" charset="0"/>
            </a:endParaRPr>
          </a:p>
        </p:txBody>
      </p:sp>
      <p:sp>
        <p:nvSpPr>
          <p:cNvPr id="4" name="Straight Connector 20"/>
          <p:cNvSpPr>
            <a:spLocks noChangeShapeType="1"/>
          </p:cNvSpPr>
          <p:nvPr/>
        </p:nvSpPr>
        <p:spPr bwMode="auto">
          <a:xfrm>
            <a:off x="5155956" y="1169894"/>
            <a:ext cx="3808074" cy="0"/>
          </a:xfrm>
          <a:prstGeom prst="line">
            <a:avLst/>
          </a:prstGeom>
          <a:noFill/>
          <a:ln w="11430">
            <a:solidFill>
              <a:srgbClr val="0031B4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" name="Picture 5" descr="IPMAHR_D_3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60" y="1014263"/>
            <a:ext cx="1190695" cy="3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1625" y="411067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b="1" dirty="0">
                <a:solidFill>
                  <a:srgbClr val="0031B4"/>
                </a:solidFill>
                <a:latin typeface="Georgia" panose="02040502050405020303" pitchFamily="18" charset="0"/>
              </a:rPr>
              <a:t>Adult Mitigation Unit (July–Dec 2022)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625" y="1325524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sz="2000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  <a:p>
            <a:endParaRPr lang="en-US" b="1" dirty="0">
              <a:solidFill>
                <a:srgbClr val="0031B4"/>
              </a:solidFill>
            </a:endParaRPr>
          </a:p>
        </p:txBody>
      </p:sp>
      <p:sp>
        <p:nvSpPr>
          <p:cNvPr id="9" name="AutoShape 2" descr="What is Holistic Law? – Holland &amp; Associates PC"/>
          <p:cNvSpPr>
            <a:spLocks noChangeAspect="1" noChangeArrowheads="1"/>
          </p:cNvSpPr>
          <p:nvPr/>
        </p:nvSpPr>
        <p:spPr bwMode="auto">
          <a:xfrm>
            <a:off x="63500" y="-136525"/>
            <a:ext cx="2600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C2AF83-E2AF-3F50-DD8F-7EB8B74CD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4" y="1393797"/>
            <a:ext cx="8528051" cy="45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8528</TotalTime>
  <Words>711</Words>
  <Application>Microsoft Office PowerPoint</Application>
  <PresentationFormat>On-screen Show (4:3)</PresentationFormat>
  <Paragraphs>204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 </vt:lpstr>
      <vt:lpstr>Calibri Light</vt:lpstr>
      <vt:lpstr>Georgia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Tracie Olson</cp:lastModifiedBy>
  <cp:revision>614</cp:revision>
  <cp:lastPrinted>2016-11-09T14:23:29Z</cp:lastPrinted>
  <dcterms:created xsi:type="dcterms:W3CDTF">2015-04-07T18:27:21Z</dcterms:created>
  <dcterms:modified xsi:type="dcterms:W3CDTF">2023-03-28T18:27:01Z</dcterms:modified>
</cp:coreProperties>
</file>